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1" r:id="rId1"/>
    <p:sldMasterId id="2147485057" r:id="rId2"/>
  </p:sldMasterIdLst>
  <p:notesMasterIdLst>
    <p:notesMasterId r:id="rId59"/>
  </p:notesMasterIdLst>
  <p:handoutMasterIdLst>
    <p:handoutMasterId r:id="rId60"/>
  </p:handoutMasterIdLst>
  <p:sldIdLst>
    <p:sldId id="368" r:id="rId3"/>
    <p:sldId id="440" r:id="rId4"/>
    <p:sldId id="428" r:id="rId5"/>
    <p:sldId id="423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5" r:id="rId18"/>
    <p:sldId id="444" r:id="rId19"/>
    <p:sldId id="443" r:id="rId20"/>
    <p:sldId id="442" r:id="rId21"/>
    <p:sldId id="441" r:id="rId22"/>
    <p:sldId id="446" r:id="rId23"/>
    <p:sldId id="447" r:id="rId24"/>
    <p:sldId id="448" r:id="rId25"/>
    <p:sldId id="449" r:id="rId26"/>
    <p:sldId id="450" r:id="rId27"/>
    <p:sldId id="451" r:id="rId28"/>
    <p:sldId id="452" r:id="rId29"/>
    <p:sldId id="453" r:id="rId30"/>
    <p:sldId id="454" r:id="rId31"/>
    <p:sldId id="455" r:id="rId32"/>
    <p:sldId id="456" r:id="rId33"/>
    <p:sldId id="457" r:id="rId34"/>
    <p:sldId id="458" r:id="rId35"/>
    <p:sldId id="459" r:id="rId36"/>
    <p:sldId id="460" r:id="rId37"/>
    <p:sldId id="464" r:id="rId38"/>
    <p:sldId id="465" r:id="rId39"/>
    <p:sldId id="461" r:id="rId40"/>
    <p:sldId id="462" r:id="rId41"/>
    <p:sldId id="466" r:id="rId42"/>
    <p:sldId id="467" r:id="rId43"/>
    <p:sldId id="468" r:id="rId44"/>
    <p:sldId id="463" r:id="rId45"/>
    <p:sldId id="470" r:id="rId46"/>
    <p:sldId id="469" r:id="rId47"/>
    <p:sldId id="471" r:id="rId48"/>
    <p:sldId id="472" r:id="rId49"/>
    <p:sldId id="473" r:id="rId50"/>
    <p:sldId id="474" r:id="rId51"/>
    <p:sldId id="475" r:id="rId52"/>
    <p:sldId id="476" r:id="rId53"/>
    <p:sldId id="477" r:id="rId54"/>
    <p:sldId id="478" r:id="rId55"/>
    <p:sldId id="479" r:id="rId56"/>
    <p:sldId id="480" r:id="rId57"/>
    <p:sldId id="339" r:id="rId58"/>
  </p:sldIdLst>
  <p:sldSz cx="9144000" cy="6858000" type="screen4x3"/>
  <p:notesSz cx="6794500" cy="9931400"/>
  <p:custDataLst>
    <p:tags r:id="rId6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1F0FF"/>
    <a:srgbClr val="003300"/>
    <a:srgbClr val="77AFED"/>
    <a:srgbClr val="D9F5FF"/>
    <a:srgbClr val="0C4A82"/>
    <a:srgbClr val="063888"/>
    <a:srgbClr val="6BAFF9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5" autoAdjust="0"/>
    <p:restoredTop sz="86207" autoAdjust="0"/>
  </p:normalViewPr>
  <p:slideViewPr>
    <p:cSldViewPr>
      <p:cViewPr varScale="1">
        <p:scale>
          <a:sx n="100" d="100"/>
          <a:sy n="100" d="100"/>
        </p:scale>
        <p:origin x="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172" y="-11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tags" Target="tags/tag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9ECA4-778B-4023-AAAF-9E790E36D8B5}" type="datetimeFigureOut">
              <a:rPr lang="ru-RU" smtClean="0"/>
              <a:pPr/>
              <a:t>20.07.2017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110EE-9AA0-4940-BCDC-083A180FF9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98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BC0C06-AA8F-4C6E-AA2D-C2F508F4944E}" type="datetimeFigureOut">
              <a:rPr lang="ru-RU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489081-1EBA-476D-8153-29CA510C8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456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03617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79288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14299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71037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0239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81414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95705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2453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45906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85247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14546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572280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55838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401728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60183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50856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76332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10179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633525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52703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917485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48872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65636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9135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69017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815462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889717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581526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064493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817190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72182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85166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74760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598428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17423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354877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00533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2737691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732037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673679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978767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542609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2613725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4205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916931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639315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334524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9570615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739075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8140359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573639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0790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4601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59694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39712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7324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C5BAB-E788-48A3-8CA6-83BA8593D985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23A48-AB0D-4F81-B01C-7A698ADFF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10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1077-0795-482C-A671-E78BE14E506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8036D-B8BF-44A6-9FC5-88EA190F73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31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FF67E-20D8-4D53-A245-567138F73CAE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E7161-B251-4F9E-92CF-B3EF319B9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2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C5BAB-E788-48A3-8CA6-83BA8593D985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5EA23A48-AB0D-4F81-B01C-7A698ADFF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15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04CB4-EF62-4FB8-9678-184756399BE5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D8907-E873-4660-B991-692015E76F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81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575D3D-0D0A-4B48-86A6-B4561B31DFD5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E60E8A8-782F-4C82-B424-5DD6F8CF6E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87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24CDC-BC91-4399-A7D5-6F88A2FC368D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09FF6AF-FE5D-4241-A3B4-16195F5C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66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0C1E2-414D-4B01-9DE1-3C1ACE5F3760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66F06FD7-1C0A-4DBA-BB2B-56AE93B539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327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3D0A8B-6D93-45DF-AAE4-C6C53CE836AF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F291D-FDF4-4EB9-9B49-68F3109C9F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26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6CA3A-2287-4AED-8554-87C4504490B0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D2F9B-E7D4-4F72-B898-0E92BF1F34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44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C9390E-34DF-4F44-A6C2-35EE467A83FF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C0223-B4E3-4743-82FE-FECD4A3B1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45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F04CB4-EF62-4FB8-9678-184756399BE5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D8907-E873-4660-B991-692015E76F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831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D19DD0-EAC8-4C0C-987A-E1B0198979C6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269680E-1DCB-4C85-81B1-39545228B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21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85479-5147-4883-9449-FAD72CFBB39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4951D45-C03B-4005-9B31-1AB2A6D94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47620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85479-5147-4883-9449-FAD72CFBB39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E4951D45-C03B-4005-9B31-1AB2A6D94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151502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85479-5147-4883-9449-FAD72CFBB39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951D45-C03B-4005-9B31-1AB2A6D94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73660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85479-5147-4883-9449-FAD72CFBB39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951D45-C03B-4005-9B31-1AB2A6D94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837575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A85479-5147-4883-9449-FAD72CFBB39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951D45-C03B-4005-9B31-1AB2A6D94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655449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1077-0795-482C-A671-E78BE14E506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8036D-B8BF-44A6-9FC5-88EA190F73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51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FF67E-20D8-4D53-A245-567138F73CAE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E7161-B251-4F9E-92CF-B3EF319B9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76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575D3D-0D0A-4B48-86A6-B4561B31DFD5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0E8A8-782F-4C82-B424-5DD6F8CF6E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31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B24CDC-BC91-4399-A7D5-6F88A2FC368D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FF6AF-FE5D-4241-A3B4-16195F5C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3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0C1E2-414D-4B01-9DE1-3C1ACE5F3760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06FD7-1C0A-4DBA-BB2B-56AE93B539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8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3D0A8B-6D93-45DF-AAE4-C6C53CE836AF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F291D-FDF4-4EB9-9B49-68F3109C9F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1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6CA3A-2287-4AED-8554-87C4504490B0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D2F9B-E7D4-4F72-B898-0E92BF1F34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C9390E-34DF-4F44-A6C2-35EE467A83FF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C0223-B4E3-4743-82FE-FECD4A3B17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2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D19DD0-EAC8-4C0C-987A-E1B0198979C6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9680E-1DCB-4C85-81B1-39545228B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18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AA85479-5147-4883-9449-FAD72CFBB39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951D45-C03B-4005-9B31-1AB2A6D94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5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2" r:id="rId1"/>
    <p:sldLayoutId id="2147484993" r:id="rId2"/>
    <p:sldLayoutId id="2147484994" r:id="rId3"/>
    <p:sldLayoutId id="2147484995" r:id="rId4"/>
    <p:sldLayoutId id="2147484996" r:id="rId5"/>
    <p:sldLayoutId id="2147484997" r:id="rId6"/>
    <p:sldLayoutId id="2147484998" r:id="rId7"/>
    <p:sldLayoutId id="2147484999" r:id="rId8"/>
    <p:sldLayoutId id="2147485000" r:id="rId9"/>
    <p:sldLayoutId id="2147485001" r:id="rId10"/>
    <p:sldLayoutId id="2147485002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A85479-5147-4883-9449-FAD72CFBB39A}" type="datetime1">
              <a:rPr lang="ru-RU" smtClean="0"/>
              <a:pPr>
                <a:defRPr/>
              </a:pPr>
              <a:t>20.07.2017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E4951D45-C03B-4005-9B31-1AB2A6D94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0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8" r:id="rId1"/>
    <p:sldLayoutId id="2147485059" r:id="rId2"/>
    <p:sldLayoutId id="2147485060" r:id="rId3"/>
    <p:sldLayoutId id="2147485061" r:id="rId4"/>
    <p:sldLayoutId id="2147485062" r:id="rId5"/>
    <p:sldLayoutId id="2147485063" r:id="rId6"/>
    <p:sldLayoutId id="2147485064" r:id="rId7"/>
    <p:sldLayoutId id="2147485065" r:id="rId8"/>
    <p:sldLayoutId id="2147485066" r:id="rId9"/>
    <p:sldLayoutId id="2147485067" r:id="rId10"/>
    <p:sldLayoutId id="2147485068" r:id="rId11"/>
    <p:sldLayoutId id="2147485069" r:id="rId12"/>
    <p:sldLayoutId id="2147485070" r:id="rId13"/>
    <p:sldLayoutId id="2147485071" r:id="rId14"/>
    <p:sldLayoutId id="2147485072" r:id="rId15"/>
    <p:sldLayoutId id="214748507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0066" y="2780928"/>
            <a:ext cx="64277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dirty="0">
                <a:solidFill>
                  <a:srgbClr val="0C4A82"/>
                </a:solidFill>
                <a:latin typeface="Cambria" pitchFamily="18" charset="0"/>
              </a:rPr>
              <a:t>Пример индивидуального задания по направлению оценочной деятельности </a:t>
            </a:r>
            <a:br>
              <a:rPr lang="ru-RU" sz="2400" b="1" dirty="0">
                <a:solidFill>
                  <a:srgbClr val="0C4A82"/>
                </a:solidFill>
                <a:latin typeface="Cambria" pitchFamily="18" charset="0"/>
              </a:rPr>
            </a:br>
            <a:r>
              <a:rPr lang="ru-RU" sz="2400" b="1" dirty="0">
                <a:solidFill>
                  <a:srgbClr val="0C4A82"/>
                </a:solidFill>
                <a:latin typeface="Cambria" pitchFamily="18" charset="0"/>
              </a:rPr>
              <a:t>«Оценка </a:t>
            </a:r>
            <a:r>
              <a:rPr lang="ru-RU" sz="2400" b="1" dirty="0" smtClean="0">
                <a:solidFill>
                  <a:srgbClr val="0C4A82"/>
                </a:solidFill>
                <a:latin typeface="Cambria" pitchFamily="18" charset="0"/>
              </a:rPr>
              <a:t>бизнеса»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404664"/>
            <a:ext cx="5732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29983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Ассоциация Саморегулируемая организация</a:t>
            </a:r>
            <a:endParaRPr lang="ru-RU" sz="1600" dirty="0"/>
          </a:p>
          <a:p>
            <a:pPr algn="ctr">
              <a:tabLst>
                <a:tab pos="629983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«Южно-Сибирская Организация Профессиональных Оценщиков и экспертов»</a:t>
            </a:r>
            <a:endParaRPr lang="ru-RU" sz="1600" dirty="0"/>
          </a:p>
          <a:p>
            <a:pPr algn="ctr">
              <a:tabLst>
                <a:tab pos="629983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 СРО «ЮСО»</a:t>
            </a:r>
            <a:endParaRPr lang="ru-RU" sz="1600" dirty="0">
              <a:effectLst/>
            </a:endParaRPr>
          </a:p>
        </p:txBody>
      </p:sp>
      <p:pic>
        <p:nvPicPr>
          <p:cNvPr id="5" name="Рисунок 4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268760"/>
            <a:ext cx="7918276" cy="50783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9. (ст. 16 ФЗ №135)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оценки объекта оценки не допускается, если: </a:t>
            </a:r>
            <a:endParaRPr lang="ru-RU" dirty="0" smtClean="0"/>
          </a:p>
          <a:p>
            <a:pPr marL="400050" indent="-400050">
              <a:buAutoNum type="romanUcPeriod"/>
            </a:pPr>
            <a:r>
              <a:rPr lang="ru-RU" dirty="0" smtClean="0"/>
              <a:t>В </a:t>
            </a:r>
            <a:r>
              <a:rPr lang="ru-RU" dirty="0"/>
              <a:t>отношении оценщика принималась мера дисциплинарного воздействия за нарушение порядка обеспечения имущественной </a:t>
            </a:r>
            <a:r>
              <a:rPr lang="ru-RU" dirty="0" smtClean="0"/>
              <a:t>ответственности</a:t>
            </a:r>
          </a:p>
          <a:p>
            <a:pPr marL="400050" indent="-400050">
              <a:buAutoNum type="romanUcPeriod"/>
            </a:pPr>
            <a:r>
              <a:rPr lang="ru-RU" dirty="0" smtClean="0"/>
              <a:t>Оценщик </a:t>
            </a:r>
            <a:r>
              <a:rPr lang="ru-RU" dirty="0"/>
              <a:t>не имеет на дату оценки действующего договора </a:t>
            </a:r>
            <a:r>
              <a:rPr lang="ru-RU" dirty="0" smtClean="0"/>
              <a:t>страхования</a:t>
            </a:r>
          </a:p>
          <a:p>
            <a:pPr marL="400050" indent="-400050">
              <a:buAutoNum type="romanUcPeriod"/>
            </a:pPr>
            <a:r>
              <a:rPr lang="ru-RU" dirty="0" smtClean="0"/>
              <a:t>Оценщик </a:t>
            </a:r>
            <a:r>
              <a:rPr lang="ru-RU" dirty="0"/>
              <a:t>является участником (членом) или кредитором юридического лица – заказчика либо такое юридическое лицо является кредитором или страховщиком оценщика </a:t>
            </a:r>
            <a:endParaRPr lang="ru-RU" dirty="0" smtClean="0"/>
          </a:p>
          <a:p>
            <a:pPr marL="400050" indent="-400050">
              <a:buAutoNum type="romanUcPeriod"/>
            </a:pPr>
            <a:r>
              <a:rPr lang="ru-RU" dirty="0" smtClean="0"/>
              <a:t>В </a:t>
            </a:r>
            <a:r>
              <a:rPr lang="ru-RU" dirty="0"/>
              <a:t>отношении объекта оценки страховщик оценщика имеет вещные или обязательственные права вне договора на </a:t>
            </a:r>
            <a:r>
              <a:rPr lang="ru-RU" dirty="0" smtClean="0"/>
              <a:t>оценку</a:t>
            </a:r>
          </a:p>
          <a:p>
            <a:pPr marL="400050" indent="-400050">
              <a:buAutoNum type="romanUcPeriod"/>
            </a:pP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I</a:t>
            </a:r>
            <a:r>
              <a:rPr lang="ru-RU" dirty="0"/>
              <a:t>, III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II</a:t>
            </a:r>
            <a:r>
              <a:rPr lang="ru-RU" dirty="0"/>
              <a:t>, III, </a:t>
            </a:r>
            <a:r>
              <a:rPr lang="ru-RU" dirty="0" smtClean="0"/>
              <a:t>IV 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III </a:t>
            </a:r>
          </a:p>
          <a:p>
            <a:pPr marL="342900" indent="-342900">
              <a:buAutoNum type="arabicParenR"/>
            </a:pPr>
            <a:r>
              <a:rPr lang="ru-RU" dirty="0" smtClean="0"/>
              <a:t>всё </a:t>
            </a:r>
            <a:r>
              <a:rPr lang="ru-RU" dirty="0"/>
              <a:t>перечисленное </a:t>
            </a:r>
          </a:p>
        </p:txBody>
      </p:sp>
    </p:spTree>
    <p:extLst>
      <p:ext uri="{BB962C8B-B14F-4D97-AF65-F5344CB8AC3E}">
        <p14:creationId xmlns:p14="http://schemas.microsoft.com/office/powerpoint/2010/main" val="297931791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2492896"/>
            <a:ext cx="7416824" cy="25853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10. (ст. 11 ФЗ №135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Какой подписью должен быть подписан отчет об оценке объекта, составленный в форме электронного документа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Варианты </a:t>
            </a:r>
            <a:r>
              <a:rPr lang="ru-RU" dirty="0"/>
              <a:t>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усиленной </a:t>
            </a:r>
            <a:r>
              <a:rPr lang="ru-RU" dirty="0"/>
              <a:t>неквалифицированной электронной </a:t>
            </a:r>
            <a:r>
              <a:rPr lang="ru-RU" dirty="0" smtClean="0"/>
              <a:t>подписью</a:t>
            </a:r>
          </a:p>
          <a:p>
            <a:pPr marL="342900" indent="-342900">
              <a:buAutoNum type="arabicParenR"/>
            </a:pPr>
            <a:r>
              <a:rPr lang="ru-RU" dirty="0" smtClean="0"/>
              <a:t>простой электронной </a:t>
            </a:r>
            <a:r>
              <a:rPr lang="ru-RU" dirty="0"/>
              <a:t>подписью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усиленной </a:t>
            </a:r>
            <a:r>
              <a:rPr lang="ru-RU" dirty="0">
                <a:solidFill>
                  <a:srgbClr val="FF0000"/>
                </a:solidFill>
              </a:rPr>
              <a:t>квалифицированной электронной </a:t>
            </a:r>
            <a:r>
              <a:rPr lang="ru-RU" dirty="0" smtClean="0">
                <a:solidFill>
                  <a:srgbClr val="FF0000"/>
                </a:solidFill>
              </a:rPr>
              <a:t>подписью</a:t>
            </a:r>
          </a:p>
          <a:p>
            <a:pPr marL="342900" indent="-342900">
              <a:buAutoNum type="arabicParenR"/>
            </a:pPr>
            <a:r>
              <a:rPr lang="ru-RU" dirty="0" smtClean="0"/>
              <a:t>простой </a:t>
            </a:r>
            <a:r>
              <a:rPr lang="ru-RU" dirty="0"/>
              <a:t>квалифицированной электронной подписью</a:t>
            </a:r>
          </a:p>
        </p:txBody>
      </p:sp>
    </p:spTree>
    <p:extLst>
      <p:ext uri="{BB962C8B-B14F-4D97-AF65-F5344CB8AC3E}">
        <p14:creationId xmlns:p14="http://schemas.microsoft.com/office/powerpoint/2010/main" val="1479634978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340768"/>
            <a:ext cx="7920880" cy="51125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11. (</a:t>
            </a:r>
            <a:r>
              <a:rPr lang="ru-RU" dirty="0" err="1"/>
              <a:t>пп</a:t>
            </a:r>
            <a:r>
              <a:rPr lang="ru-RU" dirty="0"/>
              <a:t>. 3 ФСО №8)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определяется при оценке </a:t>
            </a:r>
            <a:r>
              <a:rPr lang="ru-RU" dirty="0" smtClean="0"/>
              <a:t>бизнеса?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наиболее вероятная цена, по которой бизнес может быть отчужден на открытом рынке в условиях конкуренции, когда стороны сделки действуют разумно, располагая всей необходимой </a:t>
            </a:r>
            <a:r>
              <a:rPr lang="ru-RU" dirty="0" smtClean="0"/>
              <a:t>информацией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2) наиболее вероятная расчетная величина, являющаяся денежным выражением экономических выгод от предпринимательской деятельности </a:t>
            </a:r>
            <a:r>
              <a:rPr lang="ru-RU" dirty="0" smtClean="0">
                <a:solidFill>
                  <a:srgbClr val="FF0000"/>
                </a:solidFill>
              </a:rPr>
              <a:t>организации</a:t>
            </a:r>
          </a:p>
          <a:p>
            <a:r>
              <a:rPr lang="ru-RU" dirty="0" smtClean="0"/>
              <a:t> </a:t>
            </a:r>
            <a:r>
              <a:rPr lang="ru-RU" dirty="0"/>
              <a:t>3) наиболее вероятная расчетная величина, отражающая стоимость движимого и недвижимого имущества организации, а также стоимость нематериальных активов и интеллектуальной собственности </a:t>
            </a:r>
            <a:r>
              <a:rPr lang="ru-RU" dirty="0" smtClean="0"/>
              <a:t>организации</a:t>
            </a:r>
          </a:p>
          <a:p>
            <a:r>
              <a:rPr lang="ru-RU" dirty="0" smtClean="0"/>
              <a:t> </a:t>
            </a:r>
            <a:r>
              <a:rPr lang="ru-RU" dirty="0"/>
              <a:t>4) наиболее вероятная стоимость объекта оценки, представляющего собой экономические выгоды от предпринимательской деятельности организации </a:t>
            </a:r>
          </a:p>
        </p:txBody>
      </p:sp>
    </p:spTree>
    <p:extLst>
      <p:ext uri="{BB962C8B-B14F-4D97-AF65-F5344CB8AC3E}">
        <p14:creationId xmlns:p14="http://schemas.microsoft.com/office/powerpoint/2010/main" val="114611159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412776"/>
            <a:ext cx="7920880" cy="48013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12. (</a:t>
            </a:r>
            <a:r>
              <a:rPr lang="ru-RU" dirty="0" err="1"/>
              <a:t>пп</a:t>
            </a:r>
            <a:r>
              <a:rPr lang="ru-RU" dirty="0"/>
              <a:t>. 4 ФСО №11) </a:t>
            </a:r>
            <a:endParaRPr lang="ru-RU" dirty="0" smtClean="0"/>
          </a:p>
          <a:p>
            <a:r>
              <a:rPr lang="ru-RU" dirty="0" smtClean="0"/>
              <a:t>Объектами </a:t>
            </a:r>
            <a:r>
              <a:rPr lang="ru-RU" dirty="0"/>
              <a:t>оценки при определении стоимости нематериальных активов и интеллектуальной собственности могут выступать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I. Исключительные права на интеллектуальную </a:t>
            </a:r>
            <a:r>
              <a:rPr lang="ru-RU" dirty="0" smtClean="0"/>
              <a:t>собственность</a:t>
            </a:r>
          </a:p>
          <a:p>
            <a:r>
              <a:rPr lang="ru-RU" dirty="0" smtClean="0"/>
              <a:t> </a:t>
            </a:r>
            <a:r>
              <a:rPr lang="ru-RU" dirty="0"/>
              <a:t>II. Иные права (право следования, право доступа и другие), относящиеся к интеллектуальной деятельности в производственной, научной, литературной и художественной </a:t>
            </a:r>
            <a:r>
              <a:rPr lang="ru-RU" dirty="0" smtClean="0"/>
              <a:t>областях</a:t>
            </a:r>
          </a:p>
          <a:p>
            <a:r>
              <a:rPr lang="ru-RU" dirty="0" smtClean="0"/>
              <a:t> </a:t>
            </a:r>
            <a:r>
              <a:rPr lang="ru-RU" dirty="0"/>
              <a:t>III. Права, составляющие содержание договорных обязательств (договоров, соглашений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IV. Деловая </a:t>
            </a:r>
            <a:r>
              <a:rPr lang="ru-RU" dirty="0" smtClean="0"/>
              <a:t>репутация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I, </a:t>
            </a:r>
            <a:r>
              <a:rPr lang="ru-RU" dirty="0" smtClean="0"/>
              <a:t>II</a:t>
            </a:r>
          </a:p>
          <a:p>
            <a:r>
              <a:rPr lang="ru-RU" dirty="0" smtClean="0"/>
              <a:t> </a:t>
            </a:r>
            <a:r>
              <a:rPr lang="ru-RU" dirty="0"/>
              <a:t>2) I, II, </a:t>
            </a:r>
            <a:r>
              <a:rPr lang="ru-RU" dirty="0" smtClean="0"/>
              <a:t>III</a:t>
            </a:r>
          </a:p>
          <a:p>
            <a:r>
              <a:rPr lang="ru-RU" dirty="0" smtClean="0"/>
              <a:t> </a:t>
            </a:r>
            <a:r>
              <a:rPr lang="ru-RU" dirty="0"/>
              <a:t>3) I, II, </a:t>
            </a:r>
            <a:r>
              <a:rPr lang="ru-RU" dirty="0" smtClean="0"/>
              <a:t>IV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4) всё перечисленное</a:t>
            </a:r>
          </a:p>
        </p:txBody>
      </p:sp>
    </p:spTree>
    <p:extLst>
      <p:ext uri="{BB962C8B-B14F-4D97-AF65-F5344CB8AC3E}">
        <p14:creationId xmlns:p14="http://schemas.microsoft.com/office/powerpoint/2010/main" val="2436590447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2276872"/>
            <a:ext cx="7488832" cy="28623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13. (ст. 11, 27 ФЗ об АО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Чем определяется количество и номинальная стоимость акций, приобретенных акционерами (размещенные акции</a:t>
            </a:r>
            <a:r>
              <a:rPr lang="ru-RU" dirty="0" smtClean="0"/>
              <a:t>)?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решением об учреждении акционерного </a:t>
            </a:r>
            <a:r>
              <a:rPr lang="ru-RU" dirty="0" smtClean="0"/>
              <a:t>общества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2) уставом акционерного </a:t>
            </a:r>
            <a:r>
              <a:rPr lang="ru-RU" dirty="0" smtClean="0">
                <a:solidFill>
                  <a:srgbClr val="FF0000"/>
                </a:solidFill>
              </a:rPr>
              <a:t>общества</a:t>
            </a:r>
          </a:p>
          <a:p>
            <a:r>
              <a:rPr lang="ru-RU" dirty="0" smtClean="0"/>
              <a:t> </a:t>
            </a:r>
            <a:r>
              <a:rPr lang="ru-RU" dirty="0"/>
              <a:t>3) договором о создании акционерного общества, заключенным его </a:t>
            </a:r>
            <a:r>
              <a:rPr lang="ru-RU" dirty="0" smtClean="0"/>
              <a:t>учредителями</a:t>
            </a:r>
          </a:p>
          <a:p>
            <a:r>
              <a:rPr lang="ru-RU" dirty="0" smtClean="0"/>
              <a:t> </a:t>
            </a:r>
            <a:r>
              <a:rPr lang="ru-RU" dirty="0"/>
              <a:t>4) проспектом акций </a:t>
            </a:r>
          </a:p>
        </p:txBody>
      </p:sp>
    </p:spTree>
    <p:extLst>
      <p:ext uri="{BB962C8B-B14F-4D97-AF65-F5344CB8AC3E}">
        <p14:creationId xmlns:p14="http://schemas.microsoft.com/office/powerpoint/2010/main" val="3909471372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700808"/>
            <a:ext cx="7344816" cy="39604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14. (ст. 6 ФЗ «Об ООО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 </a:t>
            </a:r>
            <a:r>
              <a:rPr lang="ru-RU" dirty="0"/>
              <a:t>Общество с ограниченной ответственностью признается дочерним если другое (основное) хозяйственное общество или товарищество имеет возможность определять решения, принимаемые таким обществом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I. В силу преобладающего участия в его уставном капитале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II. В соответствии с заключенным между ними договором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III. Иным образом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I </a:t>
            </a:r>
          </a:p>
          <a:p>
            <a:pPr marL="342900" indent="-342900">
              <a:buAutoNum type="arabicParenR"/>
            </a:pPr>
            <a:r>
              <a:rPr lang="ru-RU" dirty="0" smtClean="0"/>
              <a:t>II</a:t>
            </a:r>
          </a:p>
          <a:p>
            <a:pPr marL="342900" indent="-342900">
              <a:buAutoNum type="arabicParenR"/>
            </a:pPr>
            <a:r>
              <a:rPr lang="ru-RU" dirty="0" smtClean="0"/>
              <a:t>I</a:t>
            </a:r>
            <a:r>
              <a:rPr lang="ru-RU" dirty="0"/>
              <a:t>, </a:t>
            </a:r>
            <a:r>
              <a:rPr lang="ru-RU" dirty="0" smtClean="0"/>
              <a:t>II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всё </a:t>
            </a:r>
            <a:r>
              <a:rPr lang="ru-RU" dirty="0">
                <a:solidFill>
                  <a:srgbClr val="FF0000"/>
                </a:solidFill>
              </a:rPr>
              <a:t>перечисленное </a:t>
            </a:r>
          </a:p>
        </p:txBody>
      </p:sp>
    </p:spTree>
    <p:extLst>
      <p:ext uri="{BB962C8B-B14F-4D97-AF65-F5344CB8AC3E}">
        <p14:creationId xmlns:p14="http://schemas.microsoft.com/office/powerpoint/2010/main" val="372596263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700808"/>
            <a:ext cx="7920880" cy="34163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15. (ст. 131 ФЗ «О банкротстве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 </a:t>
            </a:r>
            <a:r>
              <a:rPr lang="ru-RU" dirty="0"/>
              <a:t>Учитывается ли отдельно в конкурсной массе и подлежит обязательной оценке имущество, являющееся предметом залога?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всегда </a:t>
            </a:r>
            <a:r>
              <a:rPr lang="ru-RU" dirty="0" smtClean="0"/>
              <a:t>да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2) да, за исключением случаев, установленных федеральным </a:t>
            </a:r>
            <a:r>
              <a:rPr lang="ru-RU" dirty="0" smtClean="0">
                <a:solidFill>
                  <a:srgbClr val="FF0000"/>
                </a:solidFill>
              </a:rPr>
              <a:t>законом</a:t>
            </a:r>
          </a:p>
          <a:p>
            <a:r>
              <a:rPr lang="ru-RU" dirty="0" smtClean="0"/>
              <a:t> </a:t>
            </a:r>
            <a:r>
              <a:rPr lang="ru-RU" dirty="0"/>
              <a:t>3) да, за исключением случаев, предусмотренных соглашением должника и </a:t>
            </a:r>
            <a:r>
              <a:rPr lang="ru-RU" dirty="0" smtClean="0"/>
              <a:t>кредиторов</a:t>
            </a:r>
          </a:p>
          <a:p>
            <a:r>
              <a:rPr lang="ru-RU" dirty="0" smtClean="0"/>
              <a:t> </a:t>
            </a:r>
            <a:r>
              <a:rPr lang="ru-RU" dirty="0"/>
              <a:t>4) всегда нет</a:t>
            </a:r>
          </a:p>
        </p:txBody>
      </p:sp>
    </p:spTree>
    <p:extLst>
      <p:ext uri="{BB962C8B-B14F-4D97-AF65-F5344CB8AC3E}">
        <p14:creationId xmlns:p14="http://schemas.microsoft.com/office/powerpoint/2010/main" val="3743537042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2492896"/>
            <a:ext cx="6318448" cy="25853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16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Нормализация финансовой отчетности включает: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инфляционные </a:t>
            </a:r>
            <a:r>
              <a:rPr lang="ru-RU" dirty="0" smtClean="0"/>
              <a:t>корректировки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2) корректировки нетипичных доходов и </a:t>
            </a:r>
            <a:r>
              <a:rPr lang="ru-RU" dirty="0" smtClean="0">
                <a:solidFill>
                  <a:srgbClr val="FF0000"/>
                </a:solidFill>
              </a:rPr>
              <a:t>расходов</a:t>
            </a:r>
          </a:p>
          <a:p>
            <a:r>
              <a:rPr lang="ru-RU" dirty="0" smtClean="0"/>
              <a:t> </a:t>
            </a:r>
            <a:r>
              <a:rPr lang="ru-RU" dirty="0"/>
              <a:t>3) корректировки на </a:t>
            </a:r>
            <a:r>
              <a:rPr lang="ru-RU" dirty="0" smtClean="0"/>
              <a:t>ликвидность</a:t>
            </a:r>
          </a:p>
          <a:p>
            <a:r>
              <a:rPr lang="ru-RU" dirty="0" smtClean="0"/>
              <a:t> </a:t>
            </a:r>
            <a:r>
              <a:rPr lang="ru-RU" dirty="0"/>
              <a:t>4) корректировки на дефицит/избыток собственного оборотного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2831902318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628800"/>
            <a:ext cx="7344816" cy="34563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17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 итоговым корректировкам в оценке бизнеса в рамках доходного подхода (метод дисконтированных денежных потоков) не относятся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корректировка на дефицит собственного оборотного </a:t>
            </a:r>
            <a:r>
              <a:rPr lang="ru-RU" dirty="0" smtClean="0"/>
              <a:t>капитала</a:t>
            </a:r>
          </a:p>
          <a:p>
            <a:r>
              <a:rPr lang="ru-RU" dirty="0" smtClean="0"/>
              <a:t> </a:t>
            </a:r>
            <a:r>
              <a:rPr lang="ru-RU" dirty="0"/>
              <a:t>2) скидка на </a:t>
            </a:r>
            <a:r>
              <a:rPr lang="ru-RU" dirty="0" smtClean="0"/>
              <a:t>ликвидность</a:t>
            </a:r>
          </a:p>
          <a:p>
            <a:r>
              <a:rPr lang="ru-RU" dirty="0" smtClean="0"/>
              <a:t> </a:t>
            </a:r>
            <a:r>
              <a:rPr lang="ru-RU" dirty="0"/>
              <a:t>3) корректировка на величину стоимости </a:t>
            </a:r>
            <a:r>
              <a:rPr lang="ru-RU" dirty="0" err="1"/>
              <a:t>неоперационных</a:t>
            </a:r>
            <a:r>
              <a:rPr lang="ru-RU" dirty="0"/>
              <a:t> </a:t>
            </a:r>
            <a:r>
              <a:rPr lang="ru-RU" dirty="0" smtClean="0"/>
              <a:t>активов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4) премия за малую капитализацию </a:t>
            </a:r>
          </a:p>
        </p:txBody>
      </p:sp>
    </p:spTree>
    <p:extLst>
      <p:ext uri="{BB962C8B-B14F-4D97-AF65-F5344CB8AC3E}">
        <p14:creationId xmlns:p14="http://schemas.microsoft.com/office/powerpoint/2010/main" val="895536026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340768"/>
            <a:ext cx="7920880" cy="43204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18.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расчете величины стоимости предприятия в </a:t>
            </a:r>
            <a:r>
              <a:rPr lang="ru-RU" dirty="0" err="1"/>
              <a:t>постпрогнозном</a:t>
            </a:r>
            <a:r>
              <a:rPr lang="ru-RU" dirty="0"/>
              <a:t> периоде с использованием Модели Гордона: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годовой доход последнего года прогнозного периода делится на ставку </a:t>
            </a:r>
            <a:r>
              <a:rPr lang="ru-RU" dirty="0" smtClean="0"/>
              <a:t>капитализации</a:t>
            </a:r>
          </a:p>
          <a:p>
            <a:r>
              <a:rPr lang="ru-RU" dirty="0" smtClean="0"/>
              <a:t> </a:t>
            </a:r>
            <a:r>
              <a:rPr lang="ru-RU" dirty="0"/>
              <a:t>2) годовой доход первого года </a:t>
            </a:r>
            <a:r>
              <a:rPr lang="ru-RU" dirty="0" err="1"/>
              <a:t>постпрогнозного</a:t>
            </a:r>
            <a:r>
              <a:rPr lang="ru-RU" dirty="0"/>
              <a:t> периода делится на разницу между ставкой капитализации и долгосрочными темпами </a:t>
            </a:r>
            <a:r>
              <a:rPr lang="ru-RU" dirty="0" smtClean="0"/>
              <a:t>роста</a:t>
            </a:r>
          </a:p>
          <a:p>
            <a:r>
              <a:rPr lang="ru-RU" dirty="0" smtClean="0"/>
              <a:t> </a:t>
            </a:r>
            <a:r>
              <a:rPr lang="ru-RU" dirty="0"/>
              <a:t>3) годовой доход </a:t>
            </a:r>
            <a:r>
              <a:rPr lang="ru-RU" dirty="0" err="1"/>
              <a:t>постпрогнозного</a:t>
            </a:r>
            <a:r>
              <a:rPr lang="ru-RU" dirty="0"/>
              <a:t> периода умножается на ставку </a:t>
            </a:r>
            <a:r>
              <a:rPr lang="ru-RU" dirty="0" smtClean="0"/>
              <a:t>дисконтирования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4) годовой доход </a:t>
            </a:r>
            <a:r>
              <a:rPr lang="ru-RU" dirty="0" err="1">
                <a:solidFill>
                  <a:srgbClr val="FF0000"/>
                </a:solidFill>
              </a:rPr>
              <a:t>постпрогнозного</a:t>
            </a:r>
            <a:r>
              <a:rPr lang="ru-RU" dirty="0">
                <a:solidFill>
                  <a:srgbClr val="FF0000"/>
                </a:solidFill>
              </a:rPr>
              <a:t> периода делится на разницу между ставкой дисконтирования и долгосрочными темпами роста</a:t>
            </a:r>
          </a:p>
        </p:txBody>
      </p:sp>
    </p:spTree>
    <p:extLst>
      <p:ext uri="{BB962C8B-B14F-4D97-AF65-F5344CB8AC3E}">
        <p14:creationId xmlns:p14="http://schemas.microsoft.com/office/powerpoint/2010/main" val="4273523459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043608" y="1772816"/>
            <a:ext cx="7704856" cy="3693319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1. (</a:t>
            </a:r>
            <a:r>
              <a:rPr lang="ru-RU" dirty="0" err="1"/>
              <a:t>пп</a:t>
            </a:r>
            <a:r>
              <a:rPr lang="ru-RU" dirty="0"/>
              <a:t>. 6 ФСО №1) В соответствии с Федеральным стандартом оценки итоговая величина стоимости это: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Варианты </a:t>
            </a:r>
            <a:r>
              <a:rPr lang="ru-RU" dirty="0"/>
              <a:t>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стоимость </a:t>
            </a:r>
            <a:r>
              <a:rPr lang="ru-RU" dirty="0">
                <a:solidFill>
                  <a:srgbClr val="FF0000"/>
                </a:solidFill>
              </a:rPr>
              <a:t>объекта оценки, рассчитанная при использовании подходов к оценке и обоснованного оценщиком согласования (обобщения) результатов, полученных в рамках применения различных подходов к </a:t>
            </a:r>
            <a:r>
              <a:rPr lang="ru-RU" dirty="0" smtClean="0">
                <a:solidFill>
                  <a:srgbClr val="FF0000"/>
                </a:solidFill>
              </a:rPr>
              <a:t>оценке</a:t>
            </a:r>
          </a:p>
          <a:p>
            <a:pPr marL="342900" indent="-342900">
              <a:buAutoNum type="arabicParenR"/>
            </a:pPr>
            <a:r>
              <a:rPr lang="ru-RU" dirty="0" smtClean="0"/>
              <a:t>стоимость </a:t>
            </a:r>
            <a:r>
              <a:rPr lang="ru-RU" dirty="0"/>
              <a:t>объекта оценки, указанная в отчете об </a:t>
            </a:r>
            <a:r>
              <a:rPr lang="ru-RU" dirty="0" smtClean="0"/>
              <a:t>оценке</a:t>
            </a:r>
          </a:p>
          <a:p>
            <a:pPr marL="342900" indent="-34290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3) стоимость объекта оценки, определенная по итогам оценки объекта </a:t>
            </a:r>
            <a:r>
              <a:rPr lang="ru-RU" dirty="0" smtClean="0"/>
              <a:t>оценки</a:t>
            </a:r>
          </a:p>
          <a:p>
            <a:pPr marL="342900" indent="-34290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4) стоимость объекта оценки, определенная оценщиком в отчете об оценке и не оспоренная в установленном порядке </a:t>
            </a:r>
          </a:p>
        </p:txBody>
      </p:sp>
    </p:spTree>
    <p:extLst>
      <p:ext uri="{BB962C8B-B14F-4D97-AF65-F5344CB8AC3E}">
        <p14:creationId xmlns:p14="http://schemas.microsoft.com/office/powerpoint/2010/main" val="61318402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2492896"/>
            <a:ext cx="7848872" cy="25853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19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Перечислите методы оценки стоимости предприятия (бизнеса) в </a:t>
            </a:r>
            <a:r>
              <a:rPr lang="ru-RU" dirty="0" err="1"/>
              <a:t>постпрогнозном</a:t>
            </a:r>
            <a:r>
              <a:rPr lang="ru-RU" dirty="0"/>
              <a:t> периоде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Модель </a:t>
            </a:r>
            <a:r>
              <a:rPr lang="ru-RU" dirty="0" smtClean="0"/>
              <a:t>Гордона</a:t>
            </a:r>
          </a:p>
          <a:p>
            <a:r>
              <a:rPr lang="ru-RU" dirty="0" smtClean="0"/>
              <a:t> </a:t>
            </a:r>
            <a:r>
              <a:rPr lang="ru-RU" dirty="0"/>
              <a:t>2) Метод предполагаемой </a:t>
            </a:r>
            <a:r>
              <a:rPr lang="ru-RU" dirty="0" smtClean="0"/>
              <a:t>продажи</a:t>
            </a:r>
          </a:p>
          <a:p>
            <a:r>
              <a:rPr lang="ru-RU" dirty="0" smtClean="0"/>
              <a:t> </a:t>
            </a:r>
            <a:r>
              <a:rPr lang="ru-RU" dirty="0"/>
              <a:t>3) Метод ликвидационной </a:t>
            </a:r>
            <a:r>
              <a:rPr lang="ru-RU" dirty="0" smtClean="0"/>
              <a:t>стоимости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4) Все варианты верны</a:t>
            </a:r>
          </a:p>
        </p:txBody>
      </p:sp>
    </p:spTree>
    <p:extLst>
      <p:ext uri="{BB962C8B-B14F-4D97-AF65-F5344CB8AC3E}">
        <p14:creationId xmlns:p14="http://schemas.microsoft.com/office/powerpoint/2010/main" val="2447574294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988840"/>
            <a:ext cx="7704856" cy="31393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20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Анализ показателей финансовой отчетности, заключающийся в представлении различных статей отчетности в процентах к итогу, направленный на исследование структурных сдвигов в имуществе, а также источниках финансирования </a:t>
            </a:r>
            <a:r>
              <a:rPr lang="ru-RU" dirty="0" smtClean="0"/>
              <a:t>деятельности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Горизонтальный </a:t>
            </a:r>
            <a:r>
              <a:rPr lang="ru-RU" dirty="0" smtClean="0"/>
              <a:t>анализ</a:t>
            </a:r>
          </a:p>
          <a:p>
            <a:r>
              <a:rPr lang="ru-RU" dirty="0" smtClean="0"/>
              <a:t> </a:t>
            </a:r>
            <a:r>
              <a:rPr lang="ru-RU" dirty="0"/>
              <a:t>2) Коэффициентный </a:t>
            </a:r>
            <a:r>
              <a:rPr lang="ru-RU" dirty="0" smtClean="0"/>
              <a:t>анализ</a:t>
            </a:r>
          </a:p>
          <a:p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smtClean="0"/>
              <a:t>СВОТ-анализ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4) Вертикальный анализ </a:t>
            </a:r>
          </a:p>
        </p:txBody>
      </p:sp>
    </p:spTree>
    <p:extLst>
      <p:ext uri="{BB962C8B-B14F-4D97-AF65-F5344CB8AC3E}">
        <p14:creationId xmlns:p14="http://schemas.microsoft.com/office/powerpoint/2010/main" val="161873711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700808"/>
            <a:ext cx="7848872" cy="34163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21.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Метод </a:t>
            </a:r>
            <a:r>
              <a:rPr lang="ru-RU" dirty="0"/>
              <a:t>чистых активов не включает этап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определения обоснованной рыночной стоимости машин и </a:t>
            </a:r>
            <a:r>
              <a:rPr lang="ru-RU" dirty="0" smtClean="0"/>
              <a:t>оборудования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2) поиска информации о сделках с крупными пакетами акций предприятий – аналогов для объекта </a:t>
            </a:r>
            <a:r>
              <a:rPr lang="ru-RU" dirty="0" smtClean="0">
                <a:solidFill>
                  <a:srgbClr val="FF0000"/>
                </a:solidFill>
              </a:rPr>
              <a:t>оценки</a:t>
            </a:r>
          </a:p>
          <a:p>
            <a:r>
              <a:rPr lang="ru-RU" dirty="0" smtClean="0"/>
              <a:t> </a:t>
            </a:r>
            <a:r>
              <a:rPr lang="ru-RU" dirty="0"/>
              <a:t>3) определения рыночной стоимости финансовых вложений, долгосрочных и </a:t>
            </a:r>
            <a:r>
              <a:rPr lang="ru-RU" dirty="0" smtClean="0"/>
              <a:t>краткосрочных</a:t>
            </a:r>
          </a:p>
          <a:p>
            <a:r>
              <a:rPr lang="ru-RU" dirty="0" smtClean="0"/>
              <a:t> </a:t>
            </a:r>
            <a:r>
              <a:rPr lang="ru-RU" dirty="0"/>
              <a:t>4) определения стоимости суммарных активов компании </a:t>
            </a:r>
          </a:p>
        </p:txBody>
      </p:sp>
    </p:spTree>
    <p:extLst>
      <p:ext uri="{BB962C8B-B14F-4D97-AF65-F5344CB8AC3E}">
        <p14:creationId xmlns:p14="http://schemas.microsoft.com/office/powerpoint/2010/main" val="3176176176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2492896"/>
            <a:ext cx="6192688" cy="25853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22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 какую из статей баланса обычно не вносятся поправки при применении метода чистых активов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основные </a:t>
            </a:r>
            <a:r>
              <a:rPr lang="ru-RU" dirty="0" smtClean="0"/>
              <a:t>средства</a:t>
            </a:r>
          </a:p>
          <a:p>
            <a:r>
              <a:rPr lang="ru-RU" dirty="0" smtClean="0"/>
              <a:t> </a:t>
            </a:r>
            <a:r>
              <a:rPr lang="ru-RU" dirty="0"/>
              <a:t>2) дебиторская </a:t>
            </a:r>
            <a:r>
              <a:rPr lang="ru-RU" dirty="0" smtClean="0"/>
              <a:t>задолженность</a:t>
            </a:r>
          </a:p>
          <a:p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smtClean="0"/>
              <a:t>запасы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4) денежные средства </a:t>
            </a:r>
          </a:p>
        </p:txBody>
      </p:sp>
    </p:spTree>
    <p:extLst>
      <p:ext uri="{BB962C8B-B14F-4D97-AF65-F5344CB8AC3E}">
        <p14:creationId xmlns:p14="http://schemas.microsoft.com/office/powerpoint/2010/main" val="374907621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2276872"/>
            <a:ext cx="7560840" cy="28623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23. </a:t>
            </a:r>
            <a:endParaRPr lang="ru-RU" dirty="0" smtClean="0"/>
          </a:p>
          <a:p>
            <a:r>
              <a:rPr lang="ru-RU" dirty="0" smtClean="0"/>
              <a:t>Какой </a:t>
            </a:r>
            <a:r>
              <a:rPr lang="ru-RU" dirty="0"/>
              <a:t>метод целесообразно использовать для оценки привилегированных акций предприятия (при наличии необходимой информации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1) метод капитализации </a:t>
            </a:r>
            <a:r>
              <a:rPr lang="ru-RU" dirty="0" smtClean="0">
                <a:solidFill>
                  <a:srgbClr val="FF0000"/>
                </a:solidFill>
              </a:rPr>
              <a:t>дивидендов</a:t>
            </a:r>
          </a:p>
          <a:p>
            <a:r>
              <a:rPr lang="ru-RU" dirty="0" smtClean="0"/>
              <a:t> </a:t>
            </a:r>
            <a:r>
              <a:rPr lang="ru-RU" dirty="0"/>
              <a:t>2) метод </a:t>
            </a:r>
            <a:r>
              <a:rPr lang="ru-RU" dirty="0" smtClean="0"/>
              <a:t>сделок</a:t>
            </a:r>
          </a:p>
          <a:p>
            <a:r>
              <a:rPr lang="ru-RU" dirty="0" smtClean="0"/>
              <a:t> </a:t>
            </a:r>
            <a:r>
              <a:rPr lang="ru-RU" dirty="0"/>
              <a:t>3) метод ликвидационной </a:t>
            </a:r>
            <a:r>
              <a:rPr lang="ru-RU" dirty="0" smtClean="0"/>
              <a:t>стоимости</a:t>
            </a:r>
          </a:p>
          <a:p>
            <a:r>
              <a:rPr lang="ru-RU" dirty="0" smtClean="0"/>
              <a:t> </a:t>
            </a:r>
            <a:r>
              <a:rPr lang="ru-RU" dirty="0"/>
              <a:t>4) метод инфляционной корректировки стоимости</a:t>
            </a:r>
          </a:p>
        </p:txBody>
      </p:sp>
    </p:spTree>
    <p:extLst>
      <p:ext uri="{BB962C8B-B14F-4D97-AF65-F5344CB8AC3E}">
        <p14:creationId xmlns:p14="http://schemas.microsoft.com/office/powerpoint/2010/main" val="2738378701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71600" y="1844824"/>
            <a:ext cx="7416824" cy="38164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24. (Глоссарий)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интервальным мультипликаторам относятся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I. Цена/ Чистая </a:t>
            </a:r>
            <a:r>
              <a:rPr lang="ru-RU" dirty="0" smtClean="0"/>
              <a:t>прибыль</a:t>
            </a:r>
          </a:p>
          <a:p>
            <a:r>
              <a:rPr lang="ru-RU" dirty="0" smtClean="0"/>
              <a:t> </a:t>
            </a:r>
            <a:r>
              <a:rPr lang="ru-RU" dirty="0"/>
              <a:t>II. EV/ </a:t>
            </a:r>
            <a:r>
              <a:rPr lang="ru-RU" dirty="0" smtClean="0"/>
              <a:t>EBITDA</a:t>
            </a:r>
          </a:p>
          <a:p>
            <a:r>
              <a:rPr lang="ru-RU" dirty="0" smtClean="0"/>
              <a:t> </a:t>
            </a:r>
            <a:r>
              <a:rPr lang="ru-RU" dirty="0"/>
              <a:t>III. Цена/ Балансовая стоимость собственного </a:t>
            </a:r>
            <a:r>
              <a:rPr lang="ru-RU" dirty="0" smtClean="0"/>
              <a:t>капитала</a:t>
            </a:r>
          </a:p>
          <a:p>
            <a:r>
              <a:rPr lang="ru-RU" dirty="0" smtClean="0"/>
              <a:t> </a:t>
            </a:r>
            <a:r>
              <a:rPr lang="ru-RU" dirty="0"/>
              <a:t>IV. EV/ Объемы </a:t>
            </a:r>
            <a:r>
              <a:rPr lang="ru-RU" dirty="0" smtClean="0"/>
              <a:t>запасов</a:t>
            </a:r>
          </a:p>
          <a:p>
            <a:r>
              <a:rPr lang="ru-RU" dirty="0" smtClean="0"/>
              <a:t> </a:t>
            </a:r>
            <a:r>
              <a:rPr lang="ru-RU" dirty="0"/>
              <a:t>V. EV/ Выручка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I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dirty="0"/>
              <a:t>) I, </a:t>
            </a:r>
            <a:r>
              <a:rPr lang="ru-RU" dirty="0" smtClean="0"/>
              <a:t>II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3) I, II, V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 4</a:t>
            </a:r>
            <a:r>
              <a:rPr lang="ru-RU" dirty="0"/>
              <a:t>) все вышеперечисленные </a:t>
            </a:r>
          </a:p>
        </p:txBody>
      </p:sp>
    </p:spTree>
    <p:extLst>
      <p:ext uri="{BB962C8B-B14F-4D97-AF65-F5344CB8AC3E}">
        <p14:creationId xmlns:p14="http://schemas.microsoft.com/office/powerpoint/2010/main" val="160149886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988840"/>
            <a:ext cx="6264696" cy="31393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25. (Глоссарий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Каким образом выкуп компанией акций у акционеров влияет на денежный поток на инвестированный капитал (FCFF</a:t>
            </a:r>
            <a:r>
              <a:rPr lang="ru-RU" dirty="0" smtClean="0"/>
              <a:t>)?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увеличивает денежный </a:t>
            </a:r>
            <a:r>
              <a:rPr lang="ru-RU" dirty="0" smtClean="0"/>
              <a:t>поток</a:t>
            </a:r>
          </a:p>
          <a:p>
            <a:r>
              <a:rPr lang="ru-RU" dirty="0" smtClean="0"/>
              <a:t> </a:t>
            </a:r>
            <a:r>
              <a:rPr lang="ru-RU" dirty="0"/>
              <a:t>2) уменьшает денежный </a:t>
            </a:r>
            <a:r>
              <a:rPr lang="ru-RU" dirty="0" smtClean="0"/>
              <a:t>поток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3) не оказывает влияния на денежный </a:t>
            </a:r>
            <a:r>
              <a:rPr lang="ru-RU" dirty="0" smtClean="0">
                <a:solidFill>
                  <a:srgbClr val="FF0000"/>
                </a:solidFill>
              </a:rPr>
              <a:t>поток</a:t>
            </a:r>
          </a:p>
          <a:p>
            <a:r>
              <a:rPr lang="ru-RU" dirty="0" smtClean="0"/>
              <a:t> </a:t>
            </a:r>
            <a:r>
              <a:rPr lang="ru-RU" dirty="0"/>
              <a:t>4) эффект может варьироваться для различных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269857262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683568" y="1268760"/>
            <a:ext cx="8352928" cy="52565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26. </a:t>
            </a:r>
            <a:r>
              <a:rPr lang="ru-RU" dirty="0">
                <a:solidFill>
                  <a:srgbClr val="FF0000"/>
                </a:solidFill>
              </a:rPr>
              <a:t>?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/>
              <a:t>утверждения по отношению к амортизации и износу являются правильными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I. Износ бывает только линейным, а амортизация бывает еще и </a:t>
            </a:r>
            <a:r>
              <a:rPr lang="ru-RU" dirty="0" smtClean="0"/>
              <a:t>ускоренная</a:t>
            </a:r>
          </a:p>
          <a:p>
            <a:r>
              <a:rPr lang="ru-RU" dirty="0" smtClean="0"/>
              <a:t> </a:t>
            </a:r>
            <a:r>
              <a:rPr lang="ru-RU" dirty="0"/>
              <a:t>II. Амортизируются только активы с нормативным сроком полезного использования более 1 </a:t>
            </a:r>
            <a:r>
              <a:rPr lang="ru-RU" dirty="0" smtClean="0"/>
              <a:t>года</a:t>
            </a:r>
          </a:p>
          <a:p>
            <a:r>
              <a:rPr lang="ru-RU" dirty="0" smtClean="0"/>
              <a:t> </a:t>
            </a:r>
            <a:r>
              <a:rPr lang="ru-RU" dirty="0"/>
              <a:t>III. Амортизация всегда рассчитывается за год как остаточная (чистая) балансовая стоимость, деленная на полный (нормативный) срок полезного </a:t>
            </a:r>
            <a:r>
              <a:rPr lang="ru-RU" dirty="0" smtClean="0"/>
              <a:t>использования</a:t>
            </a:r>
          </a:p>
          <a:p>
            <a:r>
              <a:rPr lang="ru-RU" dirty="0" smtClean="0"/>
              <a:t> </a:t>
            </a:r>
            <a:r>
              <a:rPr lang="ru-RU" dirty="0"/>
              <a:t>IV. Амортизация может быть рассчитана как первоначальная стоимость актива, поделенная на полный (нормативный) срок полезного использования в соответствии с установленными </a:t>
            </a:r>
            <a:r>
              <a:rPr lang="ru-RU" dirty="0" smtClean="0"/>
              <a:t>нормами</a:t>
            </a:r>
          </a:p>
          <a:p>
            <a:r>
              <a:rPr lang="ru-RU" dirty="0" smtClean="0"/>
              <a:t> </a:t>
            </a:r>
            <a:r>
              <a:rPr lang="ru-RU" dirty="0"/>
              <a:t>V. Компании стремятся применять ускоренную амортизацию в связи с тем, что они заинтересованы привлекать инвесторов для обновления их основных средств как можно </a:t>
            </a:r>
            <a:r>
              <a:rPr lang="ru-RU" dirty="0" smtClean="0"/>
              <a:t>быстрее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ответов: 1) II, III </a:t>
            </a:r>
            <a:r>
              <a:rPr lang="ru-RU" dirty="0">
                <a:solidFill>
                  <a:srgbClr val="FF0000"/>
                </a:solidFill>
              </a:rPr>
              <a:t>2) II, IV </a:t>
            </a:r>
            <a:r>
              <a:rPr lang="ru-RU" dirty="0"/>
              <a:t>3) I, II, IV, V 4) все вышеперечисленные</a:t>
            </a:r>
          </a:p>
        </p:txBody>
      </p:sp>
    </p:spTree>
    <p:extLst>
      <p:ext uri="{BB962C8B-B14F-4D97-AF65-F5344CB8AC3E}">
        <p14:creationId xmlns:p14="http://schemas.microsoft.com/office/powerpoint/2010/main" val="1844484044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412776"/>
            <a:ext cx="8136904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27. 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dirty="0" smtClean="0"/>
              <a:t>Терминальный </a:t>
            </a:r>
            <a:r>
              <a:rPr lang="ru-RU" dirty="0"/>
              <a:t>поток, определенный по формуле Гордона после пяти лет прогнозного периода должен быть приведен к дате оценки с использованием фактора дисконтирования (предполагается равномерное распределение денежных потоков в течение года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1) равным фактору дисконтирования пятого прогнозного </a:t>
            </a:r>
            <a:r>
              <a:rPr lang="ru-RU" dirty="0" smtClean="0">
                <a:solidFill>
                  <a:srgbClr val="FF0000"/>
                </a:solidFill>
              </a:rPr>
              <a:t>года</a:t>
            </a:r>
          </a:p>
          <a:p>
            <a:r>
              <a:rPr lang="ru-RU" dirty="0" smtClean="0"/>
              <a:t> </a:t>
            </a:r>
            <a:r>
              <a:rPr lang="ru-RU" dirty="0"/>
              <a:t>2) расчетному фактору дисконтирования для шестого прогнозного </a:t>
            </a:r>
            <a:r>
              <a:rPr lang="ru-RU" dirty="0" smtClean="0"/>
              <a:t>года</a:t>
            </a:r>
          </a:p>
          <a:p>
            <a:r>
              <a:rPr lang="ru-RU" dirty="0" smtClean="0"/>
              <a:t> </a:t>
            </a:r>
            <a:r>
              <a:rPr lang="ru-RU" dirty="0"/>
              <a:t>3) фактору дисконтирования, рассчитанному на конец шестого прогнозного </a:t>
            </a:r>
            <a:r>
              <a:rPr lang="ru-RU" dirty="0" smtClean="0"/>
              <a:t>года</a:t>
            </a:r>
          </a:p>
          <a:p>
            <a:r>
              <a:rPr lang="ru-RU" dirty="0" smtClean="0"/>
              <a:t> </a:t>
            </a:r>
            <a:r>
              <a:rPr lang="ru-RU" dirty="0"/>
              <a:t>4) все ответы верны </a:t>
            </a:r>
          </a:p>
        </p:txBody>
      </p:sp>
    </p:spTree>
    <p:extLst>
      <p:ext uri="{BB962C8B-B14F-4D97-AF65-F5344CB8AC3E}">
        <p14:creationId xmlns:p14="http://schemas.microsoft.com/office/powerpoint/2010/main" val="998270564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988840"/>
            <a:ext cx="7704856" cy="31393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28. Для оценки стоимости 100% пакета акций компании в рамках доходного подхода оценщик рассчитал денежный поток на инвестированный капитал (стоимость бизнеса). На какую величину нужно скорректировать полученное значение, чтобы получить стоимость собственного капитала компании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увеличить на коэффициент </a:t>
            </a:r>
            <a:r>
              <a:rPr lang="ru-RU" dirty="0" smtClean="0"/>
              <a:t>бета</a:t>
            </a:r>
          </a:p>
          <a:p>
            <a:r>
              <a:rPr lang="ru-RU" dirty="0" smtClean="0"/>
              <a:t> </a:t>
            </a:r>
            <a:r>
              <a:rPr lang="ru-RU" dirty="0"/>
              <a:t>2) увеличить на сумму чистого </a:t>
            </a:r>
            <a:r>
              <a:rPr lang="ru-RU" dirty="0" smtClean="0"/>
              <a:t>долга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3) уменьшить на сумму чистого </a:t>
            </a:r>
            <a:r>
              <a:rPr lang="ru-RU" dirty="0" smtClean="0">
                <a:solidFill>
                  <a:srgbClr val="FF0000"/>
                </a:solidFill>
              </a:rPr>
              <a:t>долга</a:t>
            </a:r>
          </a:p>
          <a:p>
            <a:r>
              <a:rPr lang="ru-RU" dirty="0" smtClean="0"/>
              <a:t> </a:t>
            </a:r>
            <a:r>
              <a:rPr lang="ru-RU" dirty="0"/>
              <a:t>4) уменьшить на сумму дисконтированных капитальных затрат</a:t>
            </a:r>
          </a:p>
        </p:txBody>
      </p:sp>
    </p:spTree>
    <p:extLst>
      <p:ext uri="{BB962C8B-B14F-4D97-AF65-F5344CB8AC3E}">
        <p14:creationId xmlns:p14="http://schemas.microsoft.com/office/powerpoint/2010/main" val="373180287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632312" y="550771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11" name="Рисунок 10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772816"/>
            <a:ext cx="7488832" cy="37444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2. (</a:t>
            </a:r>
            <a:r>
              <a:rPr lang="ru-RU" dirty="0" err="1"/>
              <a:t>пп</a:t>
            </a:r>
            <a:r>
              <a:rPr lang="ru-RU" dirty="0"/>
              <a:t>. 3 ФСО №2) Что в соответствии с федеральным стандартом оценки является целью оценки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1) определение стоимости объекта оценки, вид которой определяется в задании на оценку с учетом предполагаемого использования результата </a:t>
            </a:r>
            <a:r>
              <a:rPr lang="ru-RU" dirty="0" smtClean="0">
                <a:solidFill>
                  <a:srgbClr val="FF0000"/>
                </a:solidFill>
              </a:rPr>
              <a:t>оценки</a:t>
            </a:r>
          </a:p>
          <a:p>
            <a:r>
              <a:rPr lang="ru-RU" dirty="0" smtClean="0"/>
              <a:t> </a:t>
            </a:r>
            <a:r>
              <a:rPr lang="ru-RU" dirty="0"/>
              <a:t>2) предполагаемое использование результата </a:t>
            </a:r>
            <a:r>
              <a:rPr lang="ru-RU" dirty="0" smtClean="0"/>
              <a:t>оценки</a:t>
            </a:r>
          </a:p>
          <a:p>
            <a:r>
              <a:rPr lang="ru-RU" dirty="0" smtClean="0"/>
              <a:t> </a:t>
            </a:r>
            <a:r>
              <a:rPr lang="ru-RU" dirty="0"/>
              <a:t>3) определение стоимости объекта оценки с учетом предполагаемого использования результата </a:t>
            </a:r>
            <a:r>
              <a:rPr lang="ru-RU" dirty="0" smtClean="0"/>
              <a:t>оценки</a:t>
            </a:r>
          </a:p>
          <a:p>
            <a:r>
              <a:rPr lang="ru-RU" dirty="0" smtClean="0"/>
              <a:t> </a:t>
            </a:r>
            <a:r>
              <a:rPr lang="ru-RU" dirty="0"/>
              <a:t>4) определение стоимости объекта оценки для ее дальнейшего использования в соответствии с заданием на оценку </a:t>
            </a:r>
          </a:p>
        </p:txBody>
      </p:sp>
    </p:spTree>
    <p:extLst>
      <p:ext uri="{BB962C8B-B14F-4D97-AF65-F5344CB8AC3E}">
        <p14:creationId xmlns:p14="http://schemas.microsoft.com/office/powerpoint/2010/main" val="501782096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700808"/>
            <a:ext cx="7488832" cy="34163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29. (Глоссарий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Выберете верную формулу перехода от денежного потока на инвестированный (FCFF) к денежному потоку на собственный капитал (FCFE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FCFE = FCFF - Проценты + Изменение </a:t>
            </a:r>
            <a:r>
              <a:rPr lang="ru-RU" dirty="0" smtClean="0"/>
              <a:t>долга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2) FCFE = FCFF - [Проценты x (1-Ставка налога)] + Изменение </a:t>
            </a:r>
            <a:r>
              <a:rPr lang="ru-RU" dirty="0" smtClean="0">
                <a:solidFill>
                  <a:srgbClr val="FF0000"/>
                </a:solidFill>
              </a:rPr>
              <a:t>долга</a:t>
            </a:r>
          </a:p>
          <a:p>
            <a:r>
              <a:rPr lang="ru-RU" dirty="0" smtClean="0"/>
              <a:t> </a:t>
            </a:r>
            <a:r>
              <a:rPr lang="ru-RU" dirty="0"/>
              <a:t>3) FCFE = FCFF + Проценты - Изменение </a:t>
            </a:r>
            <a:r>
              <a:rPr lang="ru-RU" dirty="0" smtClean="0"/>
              <a:t>долга</a:t>
            </a:r>
          </a:p>
          <a:p>
            <a:r>
              <a:rPr lang="ru-RU" dirty="0" smtClean="0"/>
              <a:t> </a:t>
            </a:r>
            <a:r>
              <a:rPr lang="ru-RU" dirty="0"/>
              <a:t>4) FCFE = FCFF + [Проценты x (1-Ставка налога)] + Изменение долга </a:t>
            </a:r>
          </a:p>
        </p:txBody>
      </p:sp>
    </p:spTree>
    <p:extLst>
      <p:ext uri="{BB962C8B-B14F-4D97-AF65-F5344CB8AC3E}">
        <p14:creationId xmlns:p14="http://schemas.microsoft.com/office/powerpoint/2010/main" val="298674400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844824"/>
            <a:ext cx="7920880" cy="32403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30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Разница в доходности каких бумаг отражает </a:t>
            </a:r>
            <a:r>
              <a:rPr lang="ru-RU" dirty="0" err="1"/>
              <a:t>страновой</a:t>
            </a:r>
            <a:r>
              <a:rPr lang="ru-RU" dirty="0"/>
              <a:t> риск России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Еврооблигации России и Облигации федерального займа </a:t>
            </a:r>
            <a:r>
              <a:rPr lang="ru-RU" dirty="0" smtClean="0"/>
              <a:t>России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2) Еврооблигации России и государственные облигации </a:t>
            </a:r>
            <a:r>
              <a:rPr lang="ru-RU" dirty="0" smtClean="0">
                <a:solidFill>
                  <a:srgbClr val="FF0000"/>
                </a:solidFill>
              </a:rPr>
              <a:t>США</a:t>
            </a:r>
          </a:p>
          <a:p>
            <a:r>
              <a:rPr lang="ru-RU" dirty="0" smtClean="0"/>
              <a:t> </a:t>
            </a:r>
            <a:r>
              <a:rPr lang="ru-RU" dirty="0"/>
              <a:t>3) Еврооблигации России и Облигации </a:t>
            </a:r>
            <a:r>
              <a:rPr lang="ru-RU" dirty="0" smtClean="0"/>
              <a:t>Газпрома</a:t>
            </a:r>
          </a:p>
          <a:p>
            <a:r>
              <a:rPr lang="ru-RU" dirty="0" smtClean="0"/>
              <a:t> </a:t>
            </a:r>
            <a:r>
              <a:rPr lang="ru-RU" dirty="0"/>
              <a:t>4) Облигации федерального займа России и государственные облигации США</a:t>
            </a:r>
          </a:p>
        </p:txBody>
      </p:sp>
    </p:spTree>
    <p:extLst>
      <p:ext uri="{BB962C8B-B14F-4D97-AF65-F5344CB8AC3E}">
        <p14:creationId xmlns:p14="http://schemas.microsoft.com/office/powerpoint/2010/main" val="386453699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340768"/>
            <a:ext cx="7560840" cy="45243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31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2015 году дивиденды составили 107 тыс. руб. (в 2014г. 100 тыс. руб., в 2013г. 93,45 тыс. руб.), фирма планирует ежегодный прирост дивидендов на уровне уже сложившегося в ретроспективном периоде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Определить </a:t>
            </a:r>
            <a:r>
              <a:rPr lang="ru-RU" dirty="0"/>
              <a:t>стоимость 1 акции, если общее количество акций составляет 10 тыс. ед., а коэффициент капитализации для оцениваемых акций составляет 12</a:t>
            </a:r>
            <a:r>
              <a:rPr lang="ru-RU" dirty="0" smtClean="0"/>
              <a:t>%.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214 руб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2) 95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229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4) 130 руб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V=(107 000*1.07)/(0.12*10 000)=95.41 руб. </a:t>
            </a:r>
          </a:p>
        </p:txBody>
      </p:sp>
    </p:spTree>
    <p:extLst>
      <p:ext uri="{BB962C8B-B14F-4D97-AF65-F5344CB8AC3E}">
        <p14:creationId xmlns:p14="http://schemas.microsoft.com/office/powerpoint/2010/main" val="3811834840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988840"/>
            <a:ext cx="7416824" cy="31393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32. Определите рыночную стоимость привилегированной акции компании, если известно, что по ней гарантирована дивидендная выплата в размере 10 тыс. руб., а ставка дисконтирования, учитывающая риск получения прибыли компанией, составляет 15</a:t>
            </a:r>
            <a:r>
              <a:rPr lang="ru-RU" dirty="0" smtClean="0"/>
              <a:t>%.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1) 66 667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2) 0,015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1 500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4) 70 000 руб. </a:t>
            </a:r>
          </a:p>
        </p:txBody>
      </p:sp>
    </p:spTree>
    <p:extLst>
      <p:ext uri="{BB962C8B-B14F-4D97-AF65-F5344CB8AC3E}">
        <p14:creationId xmlns:p14="http://schemas.microsoft.com/office/powerpoint/2010/main" val="1661558718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556792"/>
            <a:ext cx="7776864" cy="42473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33. Рассчитать текущую стоимость бизнеса в </a:t>
            </a:r>
            <a:r>
              <a:rPr lang="ru-RU" dirty="0" err="1"/>
              <a:t>постпрогнозном</a:t>
            </a:r>
            <a:r>
              <a:rPr lang="ru-RU" dirty="0"/>
              <a:t> периоде. Денежный поток последнего прогнозного года 100 ед. Долгосрочный темп роста 5%. Ставка дисконтирования 15%. Длительность прогнозного периода 5 лет. Дисконтирование проводится на конец периода. При расчете денежного потока последнего прогнозного периода капитальные вложения равны амортизации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1) 522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2) 497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331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4) 1050 руб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V=(100*1.05/(0.15-0.05))/((1+0.15)^5)=522.04 руб.</a:t>
            </a:r>
          </a:p>
        </p:txBody>
      </p:sp>
    </p:spTree>
    <p:extLst>
      <p:ext uri="{BB962C8B-B14F-4D97-AF65-F5344CB8AC3E}">
        <p14:creationId xmlns:p14="http://schemas.microsoft.com/office/powerpoint/2010/main" val="292566138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556792"/>
            <a:ext cx="7632848" cy="42484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34. Оценить стоимость нематериальных активов компании методом избыточных прибылей, используя следующие данные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- рыночная стоимость активов оценена в 50 000 рублей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среднерыночная рентабельность активов составила 10</a:t>
            </a:r>
            <a:r>
              <a:rPr lang="ru-RU" dirty="0" smtClean="0"/>
              <a:t>%;</a:t>
            </a:r>
          </a:p>
          <a:p>
            <a:r>
              <a:rPr lang="ru-RU" dirty="0" smtClean="0"/>
              <a:t> </a:t>
            </a:r>
            <a:r>
              <a:rPr lang="ru-RU" dirty="0"/>
              <a:t>- фактическая чистая прибыль составила 20 000 рублей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- ставка капитализации составила 20</a:t>
            </a:r>
            <a:r>
              <a:rPr lang="ru-RU" dirty="0" smtClean="0"/>
              <a:t>%.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25 000 руб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2) 75 000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100 000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4) 125 000 руб. </a:t>
            </a:r>
            <a:endParaRPr lang="ru-RU" dirty="0" smtClean="0"/>
          </a:p>
          <a:p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V</a:t>
            </a:r>
            <a:r>
              <a:rPr lang="ru-RU" dirty="0">
                <a:solidFill>
                  <a:srgbClr val="FF0000"/>
                </a:solidFill>
              </a:rPr>
              <a:t>=(20 000 – 0.1*50 000)/0.2=75 000 руб.</a:t>
            </a:r>
          </a:p>
        </p:txBody>
      </p:sp>
    </p:spTree>
    <p:extLst>
      <p:ext uri="{BB962C8B-B14F-4D97-AF65-F5344CB8AC3E}">
        <p14:creationId xmlns:p14="http://schemas.microsoft.com/office/powerpoint/2010/main" val="546108192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556792"/>
            <a:ext cx="7920880" cy="42473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35. На основании приведенных ниже данных по компании-аналогу рассчитайте мультипликатор EV / EBITDA Количество обыкновенных акций млн шт. 500 Количество привилегированных акций млн шт. 20 Цена одной обыкновенной акции руб. 100 Цена одной привилегированной акции руб. 25 Долгосрочный процентный долг млн руб. 2 300 EBIT млн руб. 3 000 Амортизация млн руб. 1 000 Ставка налога на прибыль 20%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1) </a:t>
            </a:r>
            <a:r>
              <a:rPr lang="ru-RU" dirty="0" smtClean="0">
                <a:solidFill>
                  <a:srgbClr val="FF0000"/>
                </a:solidFill>
              </a:rPr>
              <a:t>13,2</a:t>
            </a:r>
          </a:p>
          <a:p>
            <a:r>
              <a:rPr lang="ru-RU" dirty="0" smtClean="0"/>
              <a:t> </a:t>
            </a:r>
            <a:r>
              <a:rPr lang="ru-RU" dirty="0"/>
              <a:t>2) </a:t>
            </a:r>
            <a:r>
              <a:rPr lang="ru-RU" dirty="0" smtClean="0"/>
              <a:t>12,6</a:t>
            </a:r>
          </a:p>
          <a:p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smtClean="0"/>
              <a:t>17,6</a:t>
            </a:r>
          </a:p>
          <a:p>
            <a:r>
              <a:rPr lang="ru-RU" dirty="0" smtClean="0"/>
              <a:t> </a:t>
            </a:r>
            <a:r>
              <a:rPr lang="ru-RU" dirty="0"/>
              <a:t>4) 13,9 </a:t>
            </a:r>
            <a:endParaRPr lang="ru-RU" dirty="0" smtClean="0"/>
          </a:p>
          <a:p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EV/EBITDA</a:t>
            </a:r>
            <a:r>
              <a:rPr lang="ru-RU" dirty="0">
                <a:solidFill>
                  <a:srgbClr val="FF0000"/>
                </a:solidFill>
              </a:rPr>
              <a:t>=(500*100+20*25+2 300)/(3 000+ 1 000)= 13.2 </a:t>
            </a:r>
          </a:p>
        </p:txBody>
      </p:sp>
    </p:spTree>
    <p:extLst>
      <p:ext uri="{BB962C8B-B14F-4D97-AF65-F5344CB8AC3E}">
        <p14:creationId xmlns:p14="http://schemas.microsoft.com/office/powerpoint/2010/main" val="110761854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268760"/>
            <a:ext cx="7776864" cy="48245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36. Чистая прибыль на одну акцию (EPS) оцениваемой компании за 2016 г. составила 37 рублей. Рыночная стоимость акции компании на 31.12.2016 г. составила 700 рублей. В третьем квартале 2016 г. компания получила убыток от списания сырья и материалов в размере 20 рублей на акцию, а также непредвиденный убыток в размере 12 рублей на акцию. В четвертом квартале компания получила доход от изменения в учетной политике расчета метода амортизации нематериальных активов в размере 17 рублей на акцию. Рассчитайте мультипликатор P/E с учетом нормализации прибыли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smtClean="0"/>
              <a:t>8,1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2) 13,5 </a:t>
            </a:r>
            <a:r>
              <a:rPr lang="ru-RU" dirty="0" smtClean="0">
                <a:solidFill>
                  <a:srgbClr val="FF0000"/>
                </a:solidFill>
              </a:rPr>
              <a:t>                             P/E=700</a:t>
            </a:r>
            <a:r>
              <a:rPr lang="ru-RU" dirty="0">
                <a:solidFill>
                  <a:srgbClr val="FF0000"/>
                </a:solidFill>
              </a:rPr>
              <a:t>/(37+20+12-17)=</a:t>
            </a:r>
            <a:r>
              <a:rPr lang="ru-RU" dirty="0" smtClean="0">
                <a:solidFill>
                  <a:srgbClr val="FF0000"/>
                </a:solidFill>
              </a:rPr>
              <a:t>13,46</a:t>
            </a:r>
          </a:p>
          <a:p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smtClean="0"/>
              <a:t>14,3</a:t>
            </a:r>
          </a:p>
          <a:p>
            <a:r>
              <a:rPr lang="ru-RU" dirty="0" smtClean="0"/>
              <a:t> </a:t>
            </a:r>
            <a:r>
              <a:rPr lang="ru-RU" dirty="0"/>
              <a:t>4) 31,8</a:t>
            </a:r>
          </a:p>
        </p:txBody>
      </p:sp>
    </p:spTree>
    <p:extLst>
      <p:ext uri="{BB962C8B-B14F-4D97-AF65-F5344CB8AC3E}">
        <p14:creationId xmlns:p14="http://schemas.microsoft.com/office/powerpoint/2010/main" val="404912098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772816"/>
            <a:ext cx="7272808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37. Компания планирует достичь в будущем году уровень рентабельности активов 3%. Каким будет соотношение активов к капиталу при условии, что планируемый показатель рентабельности собственного капитала составляет 15</a:t>
            </a:r>
            <a:r>
              <a:rPr lang="ru-RU" dirty="0" smtClean="0"/>
              <a:t>%.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smtClean="0"/>
              <a:t>0,2</a:t>
            </a:r>
          </a:p>
          <a:p>
            <a:r>
              <a:rPr lang="ru-RU" dirty="0" smtClean="0"/>
              <a:t> </a:t>
            </a:r>
            <a:r>
              <a:rPr lang="ru-RU" dirty="0"/>
              <a:t>2) </a:t>
            </a:r>
            <a:r>
              <a:rPr lang="ru-RU" dirty="0" smtClean="0"/>
              <a:t>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3)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</a:p>
          <a:p>
            <a:r>
              <a:rPr lang="ru-RU" dirty="0" smtClean="0"/>
              <a:t> </a:t>
            </a:r>
            <a:r>
              <a:rPr lang="ru-RU" dirty="0"/>
              <a:t>4) нет правильного варианта </a:t>
            </a:r>
            <a:r>
              <a:rPr lang="ru-RU" dirty="0" smtClean="0"/>
              <a:t>ответа</a:t>
            </a:r>
          </a:p>
          <a:p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A/EQ=ROE/ROA=0.15/0.03=5 </a:t>
            </a:r>
          </a:p>
        </p:txBody>
      </p:sp>
    </p:spTree>
    <p:extLst>
      <p:ext uri="{BB962C8B-B14F-4D97-AF65-F5344CB8AC3E}">
        <p14:creationId xmlns:p14="http://schemas.microsoft.com/office/powerpoint/2010/main" val="2216385236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556792"/>
            <a:ext cx="7704856" cy="46805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38. Рассчитайте стоимость собственного капитала компании, которая осуществляет основную операционную деятельность в России. Компания относится к группе компаний с </a:t>
            </a:r>
            <a:r>
              <a:rPr lang="ru-RU" dirty="0" err="1"/>
              <a:t>микрокапитализацией</a:t>
            </a:r>
            <a:r>
              <a:rPr lang="ru-RU" dirty="0"/>
              <a:t>. Известно, что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• доходность государственных долгосрочных облигаций России 9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• коэффициент бета </a:t>
            </a:r>
            <a:r>
              <a:rPr lang="ru-RU" dirty="0" smtClean="0"/>
              <a:t>1,2</a:t>
            </a:r>
          </a:p>
          <a:p>
            <a:r>
              <a:rPr lang="ru-RU" dirty="0" smtClean="0"/>
              <a:t> </a:t>
            </a:r>
            <a:r>
              <a:rPr lang="ru-RU" dirty="0"/>
              <a:t>• рыночная премия 7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• премия за </a:t>
            </a:r>
            <a:r>
              <a:rPr lang="ru-RU" dirty="0" err="1"/>
              <a:t>страновой</a:t>
            </a:r>
            <a:r>
              <a:rPr lang="ru-RU" dirty="0"/>
              <a:t> риск 3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• премия за размер компании 4% (для </a:t>
            </a:r>
            <a:r>
              <a:rPr lang="ru-RU" dirty="0" err="1"/>
              <a:t>микрокапитализации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24,4</a:t>
            </a:r>
            <a:r>
              <a:rPr lang="ru-RU" dirty="0" smtClean="0"/>
              <a:t>%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2) 21,4</a:t>
            </a:r>
            <a:r>
              <a:rPr lang="ru-RU" dirty="0" smtClean="0">
                <a:solidFill>
                  <a:srgbClr val="FF0000"/>
                </a:solidFill>
              </a:rPr>
              <a:t>%                                R=9+1,2*7+4=21,4</a:t>
            </a:r>
            <a:r>
              <a:rPr lang="ru-RU" dirty="0">
                <a:solidFill>
                  <a:srgbClr val="FF0000"/>
                </a:solidFill>
              </a:rPr>
              <a:t>%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/>
              <a:t> </a:t>
            </a:r>
            <a:r>
              <a:rPr lang="ru-RU" dirty="0" smtClean="0"/>
              <a:t>3</a:t>
            </a:r>
            <a:r>
              <a:rPr lang="ru-RU" dirty="0"/>
              <a:t>) 18,4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4) 19% </a:t>
            </a:r>
          </a:p>
        </p:txBody>
      </p:sp>
    </p:spTree>
    <p:extLst>
      <p:ext uri="{BB962C8B-B14F-4D97-AF65-F5344CB8AC3E}">
        <p14:creationId xmlns:p14="http://schemas.microsoft.com/office/powerpoint/2010/main" val="281176202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1556792"/>
            <a:ext cx="7488832" cy="42484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3. (ст. 9 ФЗ №135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Основанием для проведения оценки является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I. Договор на проведение </a:t>
            </a:r>
            <a:r>
              <a:rPr lang="ru-RU" dirty="0" smtClean="0"/>
              <a:t>оценки</a:t>
            </a:r>
          </a:p>
          <a:p>
            <a:r>
              <a:rPr lang="ru-RU" dirty="0" smtClean="0"/>
              <a:t> </a:t>
            </a:r>
            <a:r>
              <a:rPr lang="ru-RU" dirty="0"/>
              <a:t>II. Изъятие для государственных (муниципальных нужд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III. Определение суда, арбитражного суда, третейского </a:t>
            </a:r>
            <a:r>
              <a:rPr lang="ru-RU" dirty="0" smtClean="0"/>
              <a:t>суда</a:t>
            </a:r>
          </a:p>
          <a:p>
            <a:r>
              <a:rPr lang="ru-RU" dirty="0" smtClean="0"/>
              <a:t> </a:t>
            </a:r>
            <a:r>
              <a:rPr lang="ru-RU" dirty="0"/>
              <a:t>IV. Продажа или иное отчуждение объектов оценки, принадлежащих Российской Федерации, субъектам Российской Федерации или муниципальным </a:t>
            </a:r>
            <a:r>
              <a:rPr lang="ru-RU" dirty="0" smtClean="0"/>
              <a:t>образованиям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smtClean="0"/>
              <a:t>только </a:t>
            </a:r>
            <a:r>
              <a:rPr lang="ru-RU" dirty="0"/>
              <a:t>I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>
                <a:solidFill>
                  <a:srgbClr val="FF0000"/>
                </a:solidFill>
              </a:rPr>
              <a:t>) I и </a:t>
            </a:r>
            <a:r>
              <a:rPr lang="ru-RU" dirty="0" smtClean="0">
                <a:solidFill>
                  <a:srgbClr val="FF0000"/>
                </a:solidFill>
              </a:rPr>
              <a:t>III</a:t>
            </a:r>
          </a:p>
          <a:p>
            <a:r>
              <a:rPr lang="ru-RU" dirty="0" smtClean="0"/>
              <a:t> </a:t>
            </a:r>
            <a:r>
              <a:rPr lang="ru-RU" dirty="0"/>
              <a:t>3) I, II, </a:t>
            </a:r>
            <a:r>
              <a:rPr lang="ru-RU" dirty="0" smtClean="0"/>
              <a:t>IV</a:t>
            </a:r>
          </a:p>
          <a:p>
            <a:r>
              <a:rPr lang="ru-RU" dirty="0" smtClean="0"/>
              <a:t> </a:t>
            </a:r>
            <a:r>
              <a:rPr lang="ru-RU" dirty="0"/>
              <a:t>4) всё перечисленное </a:t>
            </a:r>
          </a:p>
        </p:txBody>
      </p:sp>
    </p:spTree>
    <p:extLst>
      <p:ext uri="{BB962C8B-B14F-4D97-AF65-F5344CB8AC3E}">
        <p14:creationId xmlns:p14="http://schemas.microsoft.com/office/powerpoint/2010/main" val="4045662757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412776"/>
            <a:ext cx="7704856" cy="46085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39. Рассчитайте денежный поток на собственный капитал на основе имеющейся информации: </a:t>
            </a:r>
            <a:endParaRPr lang="ru-RU" dirty="0" smtClean="0"/>
          </a:p>
          <a:p>
            <a:r>
              <a:rPr lang="ru-RU" dirty="0" smtClean="0"/>
              <a:t>Показатель </a:t>
            </a:r>
            <a:r>
              <a:rPr lang="ru-RU" dirty="0"/>
              <a:t>Сумма, руб. </a:t>
            </a:r>
            <a:endParaRPr lang="ru-RU" dirty="0" smtClean="0"/>
          </a:p>
          <a:p>
            <a:r>
              <a:rPr lang="ru-RU" dirty="0" smtClean="0"/>
              <a:t>Чистая </a:t>
            </a:r>
            <a:r>
              <a:rPr lang="ru-RU" dirty="0"/>
              <a:t>прибыль 120 942 руб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(+)</a:t>
            </a:r>
          </a:p>
          <a:p>
            <a:r>
              <a:rPr lang="ru-RU" dirty="0" smtClean="0"/>
              <a:t>Амортизационные </a:t>
            </a:r>
            <a:r>
              <a:rPr lang="ru-RU" dirty="0"/>
              <a:t>отчисления по ОС 23 900 руб. </a:t>
            </a:r>
            <a:r>
              <a:rPr lang="ru-RU" dirty="0">
                <a:solidFill>
                  <a:srgbClr val="FF0000"/>
                </a:solidFill>
              </a:rPr>
              <a:t>(+)</a:t>
            </a:r>
            <a:r>
              <a:rPr lang="ru-RU" dirty="0"/>
              <a:t> Амортизационные отчисления по НМА 1 200 руб. </a:t>
            </a:r>
            <a:r>
              <a:rPr lang="ru-RU" dirty="0">
                <a:solidFill>
                  <a:srgbClr val="FF0000"/>
                </a:solidFill>
              </a:rPr>
              <a:t>(+)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Прирост </a:t>
            </a:r>
            <a:r>
              <a:rPr lang="ru-RU" dirty="0"/>
              <a:t>долгосрочной задолженности 34 000 руб.</a:t>
            </a:r>
            <a:r>
              <a:rPr lang="ru-RU" dirty="0">
                <a:solidFill>
                  <a:srgbClr val="FF0000"/>
                </a:solidFill>
              </a:rPr>
              <a:t> (+)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Выручка </a:t>
            </a:r>
            <a:r>
              <a:rPr lang="ru-RU" dirty="0"/>
              <a:t>290 521 руб. </a:t>
            </a:r>
            <a:endParaRPr lang="ru-RU" dirty="0" smtClean="0"/>
          </a:p>
          <a:p>
            <a:r>
              <a:rPr lang="ru-RU" dirty="0" smtClean="0"/>
              <a:t>Себестоимость </a:t>
            </a:r>
            <a:r>
              <a:rPr lang="ru-RU" dirty="0"/>
              <a:t>150 000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Капиталовложения </a:t>
            </a:r>
            <a:r>
              <a:rPr lang="ru-RU" dirty="0"/>
              <a:t>55 000 руб. </a:t>
            </a:r>
            <a:r>
              <a:rPr lang="ru-RU" dirty="0">
                <a:solidFill>
                  <a:srgbClr val="FF0000"/>
                </a:solidFill>
              </a:rPr>
              <a:t>(-)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65 </a:t>
            </a:r>
            <a:r>
              <a:rPr lang="ru-RU" dirty="0"/>
              <a:t>942 руб.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57 </a:t>
            </a:r>
            <a:r>
              <a:rPr lang="ru-RU" dirty="0"/>
              <a:t>042 руб</a:t>
            </a:r>
            <a:r>
              <a:rPr lang="ru-RU" dirty="0" smtClean="0"/>
              <a:t>.</a:t>
            </a:r>
          </a:p>
          <a:p>
            <a:pPr marL="342900" indent="-342900">
              <a:buAutoNum type="arabicParenR"/>
            </a:pPr>
            <a:r>
              <a:rPr lang="ru-RU" dirty="0" smtClean="0"/>
              <a:t>91 </a:t>
            </a:r>
            <a:r>
              <a:rPr lang="ru-RU" dirty="0"/>
              <a:t>042 руб</a:t>
            </a:r>
            <a:r>
              <a:rPr lang="ru-RU" dirty="0" smtClean="0"/>
              <a:t>.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125 </a:t>
            </a:r>
            <a:r>
              <a:rPr lang="ru-RU" dirty="0">
                <a:solidFill>
                  <a:srgbClr val="FF0000"/>
                </a:solidFill>
              </a:rPr>
              <a:t>042 руб. </a:t>
            </a:r>
          </a:p>
        </p:txBody>
      </p:sp>
    </p:spTree>
    <p:extLst>
      <p:ext uri="{BB962C8B-B14F-4D97-AF65-F5344CB8AC3E}">
        <p14:creationId xmlns:p14="http://schemas.microsoft.com/office/powerpoint/2010/main" val="678306281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556792"/>
            <a:ext cx="7776864" cy="45243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40. Определить стоимость исключительной лицензии методом преимущества в прибыли, если известно, что прибыль от продажи до использования объекта интеллектуальной собственности составила 1200 рублей за единицу, после начала использования – 1400 рублей за единицу. </a:t>
            </a:r>
            <a:endParaRPr lang="ru-RU" dirty="0" smtClean="0"/>
          </a:p>
          <a:p>
            <a:r>
              <a:rPr lang="ru-RU" dirty="0" smtClean="0"/>
              <a:t>Компания </a:t>
            </a:r>
            <a:r>
              <a:rPr lang="ru-RU" dirty="0"/>
              <a:t>реализует 1000 ед. в год. </a:t>
            </a:r>
            <a:endParaRPr lang="ru-RU" dirty="0" smtClean="0"/>
          </a:p>
          <a:p>
            <a:r>
              <a:rPr lang="ru-RU" dirty="0" smtClean="0"/>
              <a:t>Долгосрочный </a:t>
            </a:r>
            <a:r>
              <a:rPr lang="ru-RU" dirty="0"/>
              <a:t>темп роста прибыли составляет 3%, ставка дисконтирования 23</a:t>
            </a:r>
            <a:r>
              <a:rPr lang="ru-RU" dirty="0" smtClean="0"/>
              <a:t>%.</a:t>
            </a:r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869 565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2) 895 652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1 000 000 руб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4) 1 030 000 руб.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V </a:t>
            </a:r>
            <a:r>
              <a:rPr lang="ru-RU" dirty="0">
                <a:solidFill>
                  <a:srgbClr val="FF0000"/>
                </a:solidFill>
              </a:rPr>
              <a:t>= (1000*(1400-1200)*1.03)/(0.23-0,03) = 1 030 000</a:t>
            </a:r>
          </a:p>
        </p:txBody>
      </p:sp>
    </p:spTree>
    <p:extLst>
      <p:ext uri="{BB962C8B-B14F-4D97-AF65-F5344CB8AC3E}">
        <p14:creationId xmlns:p14="http://schemas.microsoft.com/office/powerpoint/2010/main" val="71378216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556792"/>
            <a:ext cx="7704856" cy="45243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41. Компания А в следующем году ожидает получить выручку в размере 7 млрд руб., операционные расходы при этом составят 4 млрд руб.(без амортизации), амортизация - 1 млрд руб. </a:t>
            </a:r>
            <a:endParaRPr lang="ru-RU" dirty="0" smtClean="0"/>
          </a:p>
          <a:p>
            <a:r>
              <a:rPr lang="ru-RU" dirty="0" smtClean="0"/>
              <a:t>Чему </a:t>
            </a:r>
            <a:r>
              <a:rPr lang="ru-RU" dirty="0"/>
              <a:t>будет равен чистый денежный поток Компании на инвестированный капитал, если капитальные затраты на поддержание основных средства составят 0,5 млрд руб., а ставка налога на прибыль равна 40</a:t>
            </a:r>
            <a:r>
              <a:rPr lang="ru-RU" dirty="0" smtClean="0"/>
              <a:t>%?</a:t>
            </a:r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0,7 млрд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2) 1,7 млрд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2,2 млрд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4) 2,5 млрд руб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FCFF=(7-4-1)*(1-0.4)+1-0.5=1.7</a:t>
            </a:r>
          </a:p>
        </p:txBody>
      </p:sp>
    </p:spTree>
    <p:extLst>
      <p:ext uri="{BB962C8B-B14F-4D97-AF65-F5344CB8AC3E}">
        <p14:creationId xmlns:p14="http://schemas.microsoft.com/office/powerpoint/2010/main" val="350169282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628800"/>
            <a:ext cx="7776864" cy="48965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42. Оцениваемое предприятие владеет не конвертируемыми привилегированными акциями компании «Эльбрус» номиналом 1 000 руб., по которым ежегодно начисляется и выплачивается дивиденд в размере 10% от номинала. Необходимо определить рыночную стоимость 1 привилегированной акции при условии, что требуемая доходность инвесторов по аналогичным инструментам составляет 8%, а ожидаемый стабильный темп роста денежных потоков компании «Эльбрус» в долгосрочном периоде составляет 3</a:t>
            </a:r>
            <a:r>
              <a:rPr lang="ru-RU" dirty="0" smtClean="0"/>
              <a:t>%.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1) 1 250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2) 1 000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2 060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4) 971 руб. </a:t>
            </a:r>
            <a:endParaRPr lang="ru-RU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V=1 </a:t>
            </a:r>
            <a:r>
              <a:rPr lang="ru-RU" dirty="0">
                <a:solidFill>
                  <a:srgbClr val="FF0000"/>
                </a:solidFill>
              </a:rPr>
              <a:t>000*0.1/0.08=1 250</a:t>
            </a:r>
          </a:p>
        </p:txBody>
      </p:sp>
    </p:spTree>
    <p:extLst>
      <p:ext uri="{BB962C8B-B14F-4D97-AF65-F5344CB8AC3E}">
        <p14:creationId xmlns:p14="http://schemas.microsoft.com/office/powerpoint/2010/main" val="567200938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1412776"/>
            <a:ext cx="7992888" cy="529375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Вопрос 43. Рассчитайте стоимость собственного капитала Компании методом чистых активов, основываясь на приведенных ниже данных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sz="1400" dirty="0" smtClean="0"/>
              <a:t>Балансовая </a:t>
            </a:r>
            <a:r>
              <a:rPr lang="ru-RU" sz="1400" dirty="0"/>
              <a:t>стоимость на дату оценки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     Основные </a:t>
            </a:r>
            <a:r>
              <a:rPr lang="ru-RU" sz="1400" dirty="0"/>
              <a:t>средства 100 </a:t>
            </a:r>
            <a:r>
              <a:rPr lang="ru-RU" sz="1400" dirty="0" smtClean="0"/>
              <a:t>                   </a:t>
            </a:r>
            <a:r>
              <a:rPr lang="ru-RU" sz="1400" dirty="0" smtClean="0">
                <a:solidFill>
                  <a:srgbClr val="FF0000"/>
                </a:solidFill>
              </a:rPr>
              <a:t>(+</a:t>
            </a:r>
            <a:r>
              <a:rPr lang="ru-RU" sz="1400" dirty="0">
                <a:solidFill>
                  <a:srgbClr val="FF0000"/>
                </a:solidFill>
              </a:rPr>
              <a:t>100*1.3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    Нематериальные </a:t>
            </a:r>
            <a:r>
              <a:rPr lang="ru-RU" sz="1400" dirty="0"/>
              <a:t>активы </a:t>
            </a:r>
            <a:r>
              <a:rPr lang="ru-RU" sz="1400" dirty="0" smtClean="0"/>
              <a:t>10              </a:t>
            </a:r>
            <a:r>
              <a:rPr lang="ru-RU" sz="1400" dirty="0">
                <a:solidFill>
                  <a:srgbClr val="FF0000"/>
                </a:solidFill>
              </a:rPr>
              <a:t>(+10*1.4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    Дебиторская </a:t>
            </a:r>
            <a:r>
              <a:rPr lang="ru-RU" sz="1400" dirty="0"/>
              <a:t>задолженность 50 </a:t>
            </a:r>
            <a:r>
              <a:rPr lang="ru-RU" sz="1400" dirty="0" smtClean="0"/>
              <a:t>       </a:t>
            </a:r>
            <a:r>
              <a:rPr lang="ru-RU" sz="1400" dirty="0" smtClean="0">
                <a:solidFill>
                  <a:srgbClr val="FF0000"/>
                </a:solidFill>
              </a:rPr>
              <a:t>(+</a:t>
            </a:r>
            <a:r>
              <a:rPr lang="ru-RU" sz="1400" dirty="0">
                <a:solidFill>
                  <a:srgbClr val="FF0000"/>
                </a:solidFill>
              </a:rPr>
              <a:t>50*0.9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400" dirty="0" smtClean="0"/>
              <a:t>     </a:t>
            </a:r>
            <a:r>
              <a:rPr lang="ru-RU" sz="1400" dirty="0"/>
              <a:t>Денежные средства </a:t>
            </a:r>
            <a:r>
              <a:rPr lang="ru-RU" sz="1400" dirty="0" smtClean="0"/>
              <a:t>3                         </a:t>
            </a:r>
            <a:r>
              <a:rPr lang="ru-RU" sz="1400" dirty="0">
                <a:solidFill>
                  <a:srgbClr val="FF0000"/>
                </a:solidFill>
              </a:rPr>
              <a:t>(+3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    Краткосрочные </a:t>
            </a:r>
            <a:r>
              <a:rPr lang="ru-RU" sz="1400" dirty="0"/>
              <a:t>обязательства </a:t>
            </a:r>
            <a:r>
              <a:rPr lang="ru-RU" sz="1400" dirty="0" smtClean="0"/>
              <a:t>60      </a:t>
            </a:r>
            <a:r>
              <a:rPr lang="ru-RU" sz="1400" dirty="0">
                <a:solidFill>
                  <a:srgbClr val="FF0000"/>
                </a:solidFill>
              </a:rPr>
              <a:t>(-60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400" dirty="0" smtClean="0"/>
              <a:t> </a:t>
            </a:r>
            <a:r>
              <a:rPr lang="ru-RU" sz="1400" dirty="0" smtClean="0"/>
              <a:t>    Долгосрочные </a:t>
            </a:r>
            <a:r>
              <a:rPr lang="ru-RU" sz="1400" dirty="0"/>
              <a:t>обязательства 70 </a:t>
            </a:r>
            <a:r>
              <a:rPr lang="ru-RU" sz="1400" dirty="0" smtClean="0"/>
              <a:t>      </a:t>
            </a:r>
            <a:r>
              <a:rPr lang="ru-RU" sz="1400" dirty="0" smtClean="0">
                <a:solidFill>
                  <a:srgbClr val="FF0000"/>
                </a:solidFill>
              </a:rPr>
              <a:t>(-</a:t>
            </a:r>
            <a:r>
              <a:rPr lang="ru-RU" sz="1400" dirty="0">
                <a:solidFill>
                  <a:srgbClr val="FF0000"/>
                </a:solidFill>
              </a:rPr>
              <a:t>70*0.9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</a:p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 Корректировка</a:t>
            </a:r>
            <a:r>
              <a:rPr lang="ru-RU" sz="1400" dirty="0">
                <a:solidFill>
                  <a:schemeClr val="tx1"/>
                </a:solidFill>
              </a:rPr>
              <a:t>, сделанная оценщиком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Основные средства - увеличены на 30</a:t>
            </a:r>
            <a:r>
              <a:rPr lang="ru-RU" sz="1400" dirty="0" smtClean="0">
                <a:solidFill>
                  <a:schemeClr val="tx1"/>
                </a:solidFill>
              </a:rPr>
              <a:t>%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Нематериальные активы увеличены на 40</a:t>
            </a:r>
            <a:r>
              <a:rPr lang="ru-RU" sz="1400" dirty="0" smtClean="0">
                <a:solidFill>
                  <a:schemeClr val="tx1"/>
                </a:solidFill>
              </a:rPr>
              <a:t>%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Дебиторская задолженность уменьшена на 10</a:t>
            </a:r>
            <a:r>
              <a:rPr lang="ru-RU" sz="1400" dirty="0" smtClean="0">
                <a:solidFill>
                  <a:schemeClr val="tx1"/>
                </a:solidFill>
              </a:rPr>
              <a:t>%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Долгосрочные обязательства уменьшены на 10% 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r>
              <a:rPr lang="ru-RU" sz="1600" dirty="0" smtClean="0">
                <a:solidFill>
                  <a:schemeClr val="tx1"/>
                </a:solidFill>
              </a:rPr>
              <a:t>Варианты </a:t>
            </a:r>
            <a:r>
              <a:rPr lang="ru-RU" sz="1600" dirty="0">
                <a:solidFill>
                  <a:schemeClr val="tx1"/>
                </a:solidFill>
              </a:rPr>
              <a:t>ответов: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rgbClr val="FF0000"/>
                </a:solidFill>
              </a:rPr>
              <a:t>69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chemeClr val="tx1"/>
                </a:solidFill>
              </a:rPr>
              <a:t>192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chemeClr val="tx1"/>
                </a:solidFill>
              </a:rPr>
              <a:t>315</a:t>
            </a: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chemeClr val="tx1"/>
                </a:solidFill>
              </a:rPr>
              <a:t>33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554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1268760"/>
            <a:ext cx="7632848" cy="48013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44. Рассчитайте ставку дисконтирования для денежного потока на собственный капитал компании (при расчете </a:t>
            </a:r>
            <a:r>
              <a:rPr lang="ru-RU" dirty="0" err="1"/>
              <a:t>рычаговой</a:t>
            </a:r>
            <a:r>
              <a:rPr lang="ru-RU" dirty="0"/>
              <a:t> беты налог на прибыль учитывается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Безрисковая</a:t>
            </a:r>
            <a:r>
              <a:rPr lang="ru-RU" dirty="0"/>
              <a:t> ставка 5,5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Доходность на рыночный портфель 16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Коэффициент бета (средний по отрасли, </a:t>
            </a:r>
            <a:r>
              <a:rPr lang="ru-RU" dirty="0" err="1"/>
              <a:t>безрычаговый</a:t>
            </a:r>
            <a:r>
              <a:rPr lang="ru-RU" dirty="0"/>
              <a:t>) </a:t>
            </a:r>
            <a:r>
              <a:rPr lang="ru-RU" dirty="0" smtClean="0"/>
              <a:t>0,8</a:t>
            </a:r>
          </a:p>
          <a:p>
            <a:r>
              <a:rPr lang="ru-RU" dirty="0" smtClean="0"/>
              <a:t> Финансовый </a:t>
            </a:r>
            <a:r>
              <a:rPr lang="ru-RU" dirty="0"/>
              <a:t>рычаг (D/E) в отрасли 40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Эффективная ставка налога на прибыль </a:t>
            </a:r>
            <a:r>
              <a:rPr lang="ru-RU" dirty="0" smtClean="0"/>
              <a:t>30%</a:t>
            </a:r>
          </a:p>
          <a:p>
            <a:r>
              <a:rPr lang="ru-RU" dirty="0"/>
              <a:t> </a:t>
            </a:r>
            <a:r>
              <a:rPr lang="ru-RU" dirty="0" smtClean="0"/>
              <a:t>Стоимость </a:t>
            </a:r>
            <a:r>
              <a:rPr lang="ru-RU" dirty="0"/>
              <a:t>долга 15</a:t>
            </a:r>
            <a:r>
              <a:rPr lang="ru-RU" dirty="0" smtClean="0"/>
              <a:t>%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1) 16,3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2) 15,8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3) 18,3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4) 13,9% </a:t>
            </a:r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R=5.5+0.8</a:t>
            </a:r>
            <a:r>
              <a:rPr lang="ru-RU" dirty="0">
                <a:solidFill>
                  <a:srgbClr val="FF0000"/>
                </a:solidFill>
              </a:rPr>
              <a:t>*(1+(1-0.3)*0.4)*(16-5.5)=16.252%</a:t>
            </a:r>
          </a:p>
        </p:txBody>
      </p:sp>
    </p:spTree>
    <p:extLst>
      <p:ext uri="{BB962C8B-B14F-4D97-AF65-F5344CB8AC3E}">
        <p14:creationId xmlns:p14="http://schemas.microsoft.com/office/powerpoint/2010/main" val="233991368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844824"/>
            <a:ext cx="7344816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45. Рассчитайте стоимость облигации номиналом 100 руб., выпущенной на 5 лет с ежегодным купоном в 5%, выплачиваемым в конце года, и погашением в конце периода (через 5 лет) при рыночной ставке доходности 7% годовых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102,2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2) 93,4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98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4) 91,8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V=100/((1+0.07)^5)+(1-1/(1+0.07)^5)*100*0.05/0.07=91.7996 </a:t>
            </a:r>
          </a:p>
        </p:txBody>
      </p:sp>
    </p:spTree>
    <p:extLst>
      <p:ext uri="{BB962C8B-B14F-4D97-AF65-F5344CB8AC3E}">
        <p14:creationId xmlns:p14="http://schemas.microsoft.com/office/powerpoint/2010/main" val="2935621589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1556792"/>
            <a:ext cx="8136904" cy="45365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46. Номинальная ставка дохода по государственным облигациям составляет 12</a:t>
            </a:r>
            <a:r>
              <a:rPr lang="ru-RU" dirty="0" smtClean="0"/>
              <a:t>%. </a:t>
            </a:r>
            <a:endParaRPr lang="ru-RU" dirty="0" smtClean="0"/>
          </a:p>
          <a:p>
            <a:r>
              <a:rPr lang="ru-RU" dirty="0" smtClean="0"/>
              <a:t>Среднерыночная </a:t>
            </a:r>
            <a:r>
              <a:rPr lang="ru-RU" dirty="0"/>
              <a:t>доходность на фондовом рынке равна 5% в реальном </a:t>
            </a:r>
            <a:r>
              <a:rPr lang="ru-RU" dirty="0" smtClean="0"/>
              <a:t>выражении. </a:t>
            </a:r>
            <a:endParaRPr lang="ru-RU" dirty="0" smtClean="0"/>
          </a:p>
          <a:p>
            <a:r>
              <a:rPr lang="ru-RU" dirty="0" smtClean="0"/>
              <a:t>Коэффициент </a:t>
            </a:r>
            <a:r>
              <a:rPr lang="ru-RU" dirty="0"/>
              <a:t>бета рычаговая для оцениваемого предприятия равен </a:t>
            </a:r>
            <a:r>
              <a:rPr lang="ru-RU" dirty="0" smtClean="0"/>
              <a:t>1,4.</a:t>
            </a:r>
          </a:p>
          <a:p>
            <a:r>
              <a:rPr lang="ru-RU" dirty="0" smtClean="0"/>
              <a:t>Темпы </a:t>
            </a:r>
            <a:r>
              <a:rPr lang="ru-RU" dirty="0"/>
              <a:t>инфляции составляют 11% в </a:t>
            </a:r>
            <a:r>
              <a:rPr lang="ru-RU" dirty="0" smtClean="0"/>
              <a:t>год.</a:t>
            </a:r>
          </a:p>
          <a:p>
            <a:r>
              <a:rPr lang="ru-RU" dirty="0" smtClean="0"/>
              <a:t>Рассчитайте </a:t>
            </a:r>
            <a:r>
              <a:rPr lang="ru-RU" dirty="0"/>
              <a:t>номинальную стоимость собственного капитала для оцениваемого предприятия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34,4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2) 19,0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3) 18,4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4) 6,6</a:t>
            </a:r>
            <a:r>
              <a:rPr lang="ru-RU" dirty="0" smtClean="0"/>
              <a:t>%</a:t>
            </a:r>
          </a:p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R=12+1.4*((1+0.05)*(1+0.11)-1-0.12)=18.37%</a:t>
            </a:r>
          </a:p>
        </p:txBody>
      </p:sp>
    </p:spTree>
    <p:extLst>
      <p:ext uri="{BB962C8B-B14F-4D97-AF65-F5344CB8AC3E}">
        <p14:creationId xmlns:p14="http://schemas.microsoft.com/office/powerpoint/2010/main" val="4018674316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844824"/>
            <a:ext cx="7532628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47. Бета рычаговая компании, котируемой на фондовом рынке, составляет 1,2. </a:t>
            </a:r>
            <a:endParaRPr lang="ru-RU" dirty="0" smtClean="0"/>
          </a:p>
          <a:p>
            <a:r>
              <a:rPr lang="ru-RU" dirty="0" smtClean="0"/>
              <a:t>Рассчитайте </a:t>
            </a:r>
            <a:r>
              <a:rPr lang="ru-RU" dirty="0"/>
              <a:t>бету </a:t>
            </a:r>
            <a:r>
              <a:rPr lang="ru-RU" dirty="0" err="1"/>
              <a:t>безрычаговую</a:t>
            </a:r>
            <a:r>
              <a:rPr lang="ru-RU" dirty="0"/>
              <a:t>, если коэффициент «Долг/Собственный капитал» (D/E) составляет 33%, а ставка налога на прибыль составляет 20</a:t>
            </a:r>
            <a:r>
              <a:rPr lang="ru-RU" dirty="0" smtClean="0"/>
              <a:t>%.</a:t>
            </a:r>
          </a:p>
          <a:p>
            <a:endParaRPr lang="ru-RU" dirty="0" smtClean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</a:t>
            </a:r>
            <a:r>
              <a:rPr lang="ru-RU" dirty="0" smtClean="0"/>
              <a:t>0,74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2) </a:t>
            </a:r>
            <a:r>
              <a:rPr lang="ru-RU" dirty="0" smtClean="0">
                <a:solidFill>
                  <a:srgbClr val="FF0000"/>
                </a:solidFill>
              </a:rPr>
              <a:t>0,95</a:t>
            </a:r>
          </a:p>
          <a:p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smtClean="0"/>
              <a:t>0,86</a:t>
            </a:r>
          </a:p>
          <a:p>
            <a:r>
              <a:rPr lang="ru-RU" dirty="0" smtClean="0"/>
              <a:t> </a:t>
            </a:r>
            <a:r>
              <a:rPr lang="ru-RU" dirty="0"/>
              <a:t>4) </a:t>
            </a:r>
            <a:r>
              <a:rPr lang="ru-RU" dirty="0" smtClean="0"/>
              <a:t>0,90</a:t>
            </a:r>
          </a:p>
          <a:p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B=1.2/(1+(1-0.2)*0.33)=0.9494 </a:t>
            </a:r>
          </a:p>
        </p:txBody>
      </p:sp>
    </p:spTree>
    <p:extLst>
      <p:ext uri="{BB962C8B-B14F-4D97-AF65-F5344CB8AC3E}">
        <p14:creationId xmlns:p14="http://schemas.microsoft.com/office/powerpoint/2010/main" val="3490482310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11560" y="1268760"/>
            <a:ext cx="8280920" cy="53707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48. Рассчитайте свободный денежный поток на инвестированный капитал (FCFF) за 2016 год, используя следующие данные (млн руб</a:t>
            </a:r>
            <a:r>
              <a:rPr lang="ru-RU" dirty="0" smtClean="0"/>
              <a:t>.):</a:t>
            </a:r>
          </a:p>
          <a:p>
            <a:r>
              <a:rPr lang="ru-RU" sz="1700" dirty="0" smtClean="0"/>
              <a:t>FCFE </a:t>
            </a:r>
            <a:r>
              <a:rPr lang="ru-RU" sz="1700" dirty="0"/>
              <a:t>1 400 млн руб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Процентные </a:t>
            </a:r>
            <a:r>
              <a:rPr lang="ru-RU" sz="1700" dirty="0"/>
              <a:t>выплаты 300 млн руб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Ставка </a:t>
            </a:r>
            <a:r>
              <a:rPr lang="ru-RU" sz="1700" dirty="0"/>
              <a:t>налога 30</a:t>
            </a:r>
            <a:r>
              <a:rPr lang="ru-RU" sz="1700" dirty="0" smtClean="0"/>
              <a:t>%</a:t>
            </a:r>
          </a:p>
          <a:p>
            <a:r>
              <a:rPr lang="ru-RU" sz="1700" dirty="0" smtClean="0"/>
              <a:t>Дебиторская </a:t>
            </a:r>
            <a:r>
              <a:rPr lang="ru-RU" sz="1700" dirty="0"/>
              <a:t>задолженность по состоянию на 31.12.2015 – 300 млн руб., на 31.12.2016 – 400 млн руб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Кредиторская </a:t>
            </a:r>
            <a:r>
              <a:rPr lang="ru-RU" sz="1700" dirty="0"/>
              <a:t>задолженность по состоянию на 31.12.2015 – 350 млн руб., на 31.12.2016 – 150 млн руб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Запасы </a:t>
            </a:r>
            <a:r>
              <a:rPr lang="ru-RU" sz="1700" dirty="0"/>
              <a:t>по состоянию на 31.12.2015 – 170 млн руб., на 31.12.2016 – 120 млн руб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Долг </a:t>
            </a:r>
            <a:r>
              <a:rPr lang="ru-RU" sz="1700" dirty="0"/>
              <a:t>по состоянию на 31.12.2015 – 600 млн руб., на 31.12.2016 – 800 млн руб. </a:t>
            </a:r>
            <a:endParaRPr lang="ru-RU" sz="1700" dirty="0" smtClean="0"/>
          </a:p>
          <a:p>
            <a:endParaRPr lang="ru-RU" sz="1700" dirty="0"/>
          </a:p>
          <a:p>
            <a:r>
              <a:rPr lang="ru-RU" sz="1700" dirty="0" smtClean="0"/>
              <a:t>Варианты </a:t>
            </a:r>
            <a:r>
              <a:rPr lang="ru-RU" sz="1700" dirty="0"/>
              <a:t>ответов: </a:t>
            </a:r>
            <a:endParaRPr lang="ru-RU" sz="1700" dirty="0" smtClean="0"/>
          </a:p>
          <a:p>
            <a:pPr marL="342900" indent="-342900">
              <a:buAutoNum type="arabicParenR"/>
            </a:pPr>
            <a:r>
              <a:rPr lang="ru-RU" sz="1700" dirty="0" smtClean="0"/>
              <a:t>810 </a:t>
            </a:r>
            <a:r>
              <a:rPr lang="ru-RU" sz="1700" dirty="0"/>
              <a:t>млн руб. </a:t>
            </a:r>
            <a:endParaRPr lang="ru-RU" sz="1700" dirty="0" smtClean="0"/>
          </a:p>
          <a:p>
            <a:pPr marL="342900" indent="-342900">
              <a:buAutoNum type="arabicParenR"/>
            </a:pPr>
            <a:r>
              <a:rPr lang="ru-RU" sz="1700" dirty="0" smtClean="0"/>
              <a:t>1 </a:t>
            </a:r>
            <a:r>
              <a:rPr lang="ru-RU" sz="1700" dirty="0"/>
              <a:t>990 млн руб. </a:t>
            </a:r>
            <a:endParaRPr lang="ru-RU" sz="1700" dirty="0" smtClean="0"/>
          </a:p>
          <a:p>
            <a:pPr marL="342900" indent="-342900">
              <a:buAutoNum type="arabicParenR"/>
            </a:pPr>
            <a:r>
              <a:rPr lang="ru-RU" sz="1700" dirty="0" smtClean="0">
                <a:solidFill>
                  <a:srgbClr val="FF0000"/>
                </a:solidFill>
              </a:rPr>
              <a:t>1 </a:t>
            </a:r>
            <a:r>
              <a:rPr lang="ru-RU" sz="1700" dirty="0">
                <a:solidFill>
                  <a:srgbClr val="FF0000"/>
                </a:solidFill>
              </a:rPr>
              <a:t>410 млн руб. </a:t>
            </a:r>
            <a:r>
              <a:rPr lang="ru-RU" sz="1700" dirty="0" smtClean="0">
                <a:solidFill>
                  <a:srgbClr val="FF0000"/>
                </a:solidFill>
              </a:rPr>
              <a:t>   FCFF=1 </a:t>
            </a:r>
            <a:r>
              <a:rPr lang="ru-RU" sz="1700" dirty="0">
                <a:solidFill>
                  <a:srgbClr val="FF0000"/>
                </a:solidFill>
              </a:rPr>
              <a:t>400+300*(1-0.3)-(800-600)=1 410 млн руб</a:t>
            </a:r>
            <a:r>
              <a:rPr lang="ru-RU" sz="1700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arenR"/>
            </a:pPr>
            <a:r>
              <a:rPr lang="ru-RU" sz="1700" dirty="0" smtClean="0"/>
              <a:t>1 </a:t>
            </a:r>
            <a:r>
              <a:rPr lang="ru-RU" sz="1700" dirty="0"/>
              <a:t>390 млн руб. </a:t>
            </a:r>
          </a:p>
        </p:txBody>
      </p:sp>
    </p:spTree>
    <p:extLst>
      <p:ext uri="{BB962C8B-B14F-4D97-AF65-F5344CB8AC3E}">
        <p14:creationId xmlns:p14="http://schemas.microsoft.com/office/powerpoint/2010/main" val="1037524742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556792"/>
            <a:ext cx="7653036" cy="42473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4. (</a:t>
            </a:r>
            <a:r>
              <a:rPr lang="ru-RU" dirty="0" err="1"/>
              <a:t>пп</a:t>
            </a:r>
            <a:r>
              <a:rPr lang="ru-RU" dirty="0"/>
              <a:t>. 4 ФСО №9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Должен ли в соответствии с федеральным стандартом оценки оценщик при оценке объекта оценки для целей залога учитывать общедоступные специальные требования, предъявляемые залогодержателем к оценке в целях залога, не противоречащих законодательству Российской Федерации и требованиям федеральных стандартов оценки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1) не </a:t>
            </a:r>
            <a:r>
              <a:rPr lang="ru-RU" dirty="0" smtClean="0"/>
              <a:t>должен</a:t>
            </a:r>
          </a:p>
          <a:p>
            <a:r>
              <a:rPr lang="ru-RU" dirty="0" smtClean="0"/>
              <a:t> </a:t>
            </a:r>
            <a:r>
              <a:rPr lang="ru-RU" dirty="0"/>
              <a:t>2) должен в любом </a:t>
            </a:r>
            <a:r>
              <a:rPr lang="ru-RU" dirty="0" smtClean="0"/>
              <a:t>случае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3) должен, если это оговаривается в задании на </a:t>
            </a:r>
            <a:r>
              <a:rPr lang="ru-RU" dirty="0" smtClean="0">
                <a:solidFill>
                  <a:srgbClr val="FF0000"/>
                </a:solidFill>
              </a:rPr>
              <a:t>оценку</a:t>
            </a:r>
          </a:p>
          <a:p>
            <a:r>
              <a:rPr lang="ru-RU" dirty="0" smtClean="0"/>
              <a:t> </a:t>
            </a:r>
            <a:r>
              <a:rPr lang="ru-RU" dirty="0"/>
              <a:t>4) должен если залогодатель является стороной по договору</a:t>
            </a:r>
          </a:p>
        </p:txBody>
      </p:sp>
    </p:spTree>
    <p:extLst>
      <p:ext uri="{BB962C8B-B14F-4D97-AF65-F5344CB8AC3E}">
        <p14:creationId xmlns:p14="http://schemas.microsoft.com/office/powerpoint/2010/main" val="386364999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99592" y="1700808"/>
            <a:ext cx="7632848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49. Стоимость собственного капитала фирмы равна 11%, стоимость долга после уплаты налогов составляет 8%. Фирма имеет непогашенные долги на сумму $2 млрд, рыночная стоимость собственного капитала составляет $3 млрд. Определите средневзвешенную стоимость капитала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1) 9,8</a:t>
            </a:r>
            <a:r>
              <a:rPr lang="ru-RU" dirty="0" smtClean="0">
                <a:solidFill>
                  <a:srgbClr val="FF0000"/>
                </a:solidFill>
              </a:rPr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2) 11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/>
              <a:t>3) 8%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4</a:t>
            </a:r>
            <a:r>
              <a:rPr lang="ru-RU" dirty="0"/>
              <a:t>) 11,9% </a:t>
            </a:r>
            <a:endParaRPr lang="ru-RU" dirty="0" smtClean="0"/>
          </a:p>
          <a:p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WACC</a:t>
            </a:r>
            <a:r>
              <a:rPr lang="ru-RU" dirty="0">
                <a:solidFill>
                  <a:srgbClr val="FF0000"/>
                </a:solidFill>
              </a:rPr>
              <a:t>=(11%*3+8%*2)/(3+2)=9.8% </a:t>
            </a:r>
          </a:p>
        </p:txBody>
      </p:sp>
    </p:spTree>
    <p:extLst>
      <p:ext uri="{BB962C8B-B14F-4D97-AF65-F5344CB8AC3E}">
        <p14:creationId xmlns:p14="http://schemas.microsoft.com/office/powerpoint/2010/main" val="879491831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971600" y="1700808"/>
            <a:ext cx="7704856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50. Вы оцениваете компанию на 30 сентября 2016 года. Рассчитайте фактор дисконтирования потоков в 2017 году при условии, что средневзвешенная стоимость инвестированного капитала равна 15%, а дисконтирование потоков осуществляется на середину периода.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0,87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0,90</a:t>
            </a:r>
          </a:p>
          <a:p>
            <a:pPr marL="342900" indent="-342900">
              <a:buAutoNum type="arabicParenR"/>
            </a:pPr>
            <a:r>
              <a:rPr lang="ru-RU" dirty="0" smtClean="0"/>
              <a:t>0,93</a:t>
            </a:r>
          </a:p>
          <a:p>
            <a:pPr marL="342900" indent="-342900">
              <a:buAutoNum type="arabicParenR"/>
            </a:pPr>
            <a:r>
              <a:rPr lang="ru-RU" dirty="0" smtClean="0"/>
              <a:t>0,84 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K</a:t>
            </a:r>
            <a:r>
              <a:rPr lang="ru-RU" dirty="0">
                <a:solidFill>
                  <a:srgbClr val="FF0000"/>
                </a:solidFill>
              </a:rPr>
              <a:t>=(1/(1+0.15)^0.5)*(1/(1+0.15)^0.25)=1/(1.15^0.75)=0.9005 </a:t>
            </a:r>
          </a:p>
        </p:txBody>
      </p:sp>
    </p:spTree>
    <p:extLst>
      <p:ext uri="{BB962C8B-B14F-4D97-AF65-F5344CB8AC3E}">
        <p14:creationId xmlns:p14="http://schemas.microsoft.com/office/powerpoint/2010/main" val="1684843251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67544" y="1484784"/>
            <a:ext cx="8492715" cy="50475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Вопрос 51. Определите стоимость 100%-ой доли общества с ограниченной ответственностью методом скорректированных чистых активов, если известно, что имущественный комплекс предприятия характеризуется следующими данными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рыночная стоимость нематериальных активов 120 500 </a:t>
            </a:r>
            <a:r>
              <a:rPr lang="ru-RU" sz="1400" dirty="0" err="1"/>
              <a:t>руб</a:t>
            </a:r>
            <a:r>
              <a:rPr lang="ru-RU" sz="1400" dirty="0"/>
              <a:t> </a:t>
            </a:r>
            <a:r>
              <a:rPr lang="ru-RU" sz="1400" dirty="0" smtClean="0"/>
              <a:t>(+).;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рыночная стоимость основных средств 82 000 руб. (+), в том числе здание 50 000 руб., права на земельный участок 32 000 руб</a:t>
            </a:r>
            <a:r>
              <a:rPr lang="ru-RU" sz="1400" dirty="0" smtClean="0"/>
              <a:t>.;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балансовая стоимость незавершенного строительства 50 000 руб</a:t>
            </a:r>
            <a:r>
              <a:rPr lang="ru-RU" sz="1400" dirty="0" smtClean="0"/>
              <a:t>.;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рыночная стоимость незавершенного строительства 80 500 руб. (+); - рыночная стоимость долгосрочных финансовых вложений 140 000 руб. </a:t>
            </a:r>
            <a:r>
              <a:rPr lang="ru-RU" sz="1400" dirty="0" smtClean="0"/>
              <a:t>(+);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балансовая стоимость дебиторской задолженности 200 000 руб. (+), в том числе а) задолженность на сумму 25 000 руб. (-) признается юристами общества безнадежной ко взысканию, б) задолженность участников общества составляет 20 000 руб. </a:t>
            </a:r>
            <a:r>
              <a:rPr lang="ru-RU" sz="1400" dirty="0" smtClean="0"/>
              <a:t>(-);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величина денежных средств 30 000 руб. </a:t>
            </a:r>
            <a:r>
              <a:rPr lang="ru-RU" sz="1400" dirty="0" smtClean="0"/>
              <a:t>(+);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размер собственного капитала общества 200 000 руб</a:t>
            </a:r>
            <a:r>
              <a:rPr lang="ru-RU" sz="1400" dirty="0" smtClean="0"/>
              <a:t>.;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долгосрочные пассивы составляют 100 000 руб. (-), в том числе 50 000 руб. отложенные налоговые </a:t>
            </a:r>
            <a:r>
              <a:rPr lang="ru-RU" sz="1400" dirty="0" smtClean="0"/>
              <a:t>обязательства;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кредиторская задолженность составляет 30 000 руб. </a:t>
            </a:r>
            <a:r>
              <a:rPr lang="ru-RU" sz="1400" dirty="0" smtClean="0"/>
              <a:t>(-);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резервы предстоящих расходов составляют 5 000 руб. </a:t>
            </a:r>
            <a:r>
              <a:rPr lang="ru-RU" sz="1400" dirty="0" smtClean="0"/>
              <a:t>(-);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- прочие краткосрочные обязательства 1 000 руб. </a:t>
            </a:r>
            <a:r>
              <a:rPr lang="ru-RU" sz="1400" dirty="0" smtClean="0"/>
              <a:t>(-)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Также известно, что дефицит собственного оборотного капитала общества составляет 100 000 руб., а величина законсервированных активов составляет 13 000 руб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 smtClean="0"/>
              <a:t> </a:t>
            </a:r>
            <a:r>
              <a:rPr lang="ru-RU" sz="1400" dirty="0"/>
              <a:t>Варианты ответов: 1) 542 000 руб. 2) 492 000 руб. 3) 522 000 руб. </a:t>
            </a:r>
            <a:r>
              <a:rPr lang="ru-RU" sz="1400" dirty="0">
                <a:solidFill>
                  <a:srgbClr val="FF0000"/>
                </a:solidFill>
              </a:rPr>
              <a:t>4) 472 000 руб. </a:t>
            </a:r>
          </a:p>
        </p:txBody>
      </p:sp>
    </p:spTree>
    <p:extLst>
      <p:ext uri="{BB962C8B-B14F-4D97-AF65-F5344CB8AC3E}">
        <p14:creationId xmlns:p14="http://schemas.microsoft.com/office/powerpoint/2010/main" val="360191910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412776"/>
            <a:ext cx="7971184" cy="51398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52. Ниже представлены некоторые финансовые показатели деятельности Компании за последние 2 года. Посчитайте цикл оборотного капитала в 2016 г. (округленно в днях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1600" dirty="0" smtClean="0"/>
              <a:t>Варианты </a:t>
            </a:r>
            <a:r>
              <a:rPr lang="ru-RU" sz="1600" dirty="0"/>
              <a:t>ответов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 </a:t>
            </a:r>
            <a:r>
              <a:rPr lang="ru-RU" sz="1600" dirty="0">
                <a:solidFill>
                  <a:srgbClr val="003300"/>
                </a:solidFill>
              </a:rPr>
              <a:t>1) 21 день </a:t>
            </a:r>
            <a:r>
              <a:rPr lang="ru-RU" sz="1600" dirty="0">
                <a:solidFill>
                  <a:srgbClr val="FF0000"/>
                </a:solidFill>
              </a:rPr>
              <a:t>(! Глоссарий: 41+62-82=21</a:t>
            </a:r>
            <a:r>
              <a:rPr lang="ru-RU" sz="1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2) 27 </a:t>
            </a:r>
            <a:r>
              <a:rPr lang="ru-RU" sz="1600" dirty="0" smtClean="0">
                <a:solidFill>
                  <a:srgbClr val="FF0000"/>
                </a:solidFill>
              </a:rPr>
              <a:t>дней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3) 41 </a:t>
            </a:r>
            <a:r>
              <a:rPr lang="ru-RU" sz="1600" dirty="0" smtClean="0"/>
              <a:t>день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4) 47 </a:t>
            </a:r>
            <a:r>
              <a:rPr lang="ru-RU" sz="1600" dirty="0" smtClean="0"/>
              <a:t>дней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sz="1600" dirty="0" err="1" smtClean="0">
                <a:solidFill>
                  <a:srgbClr val="FF0000"/>
                </a:solidFill>
              </a:rPr>
              <a:t>Одз</a:t>
            </a:r>
            <a:r>
              <a:rPr lang="ru-RU" sz="1600" dirty="0" smtClean="0">
                <a:solidFill>
                  <a:srgbClr val="FF0000"/>
                </a:solidFill>
              </a:rPr>
              <a:t>=366</a:t>
            </a:r>
            <a:r>
              <a:rPr lang="ru-RU" sz="1600" dirty="0">
                <a:solidFill>
                  <a:srgbClr val="FF0000"/>
                </a:solidFill>
              </a:rPr>
              <a:t>/(3672/(412/2+391/2))=40 </a:t>
            </a:r>
            <a:r>
              <a:rPr lang="ru-RU" sz="1600" dirty="0" smtClean="0">
                <a:solidFill>
                  <a:srgbClr val="FF0000"/>
                </a:solidFill>
              </a:rPr>
              <a:t>       </a:t>
            </a:r>
            <a:r>
              <a:rPr lang="ru-RU" sz="1600" dirty="0" err="1" smtClean="0">
                <a:solidFill>
                  <a:srgbClr val="FF0000"/>
                </a:solidFill>
              </a:rPr>
              <a:t>Озап</a:t>
            </a:r>
            <a:r>
              <a:rPr lang="ru-RU" sz="1600" dirty="0" smtClean="0">
                <a:solidFill>
                  <a:srgbClr val="FF0000"/>
                </a:solidFill>
              </a:rPr>
              <a:t>=366</a:t>
            </a:r>
            <a:r>
              <a:rPr lang="ru-RU" sz="1600" dirty="0">
                <a:solidFill>
                  <a:srgbClr val="FF0000"/>
                </a:solidFill>
              </a:rPr>
              <a:t>/(2101/(356/2+404/2))=</a:t>
            </a:r>
            <a:r>
              <a:rPr lang="ru-RU" sz="1600" dirty="0" smtClean="0">
                <a:solidFill>
                  <a:srgbClr val="FF0000"/>
                </a:solidFill>
              </a:rPr>
              <a:t>66</a:t>
            </a:r>
          </a:p>
          <a:p>
            <a:pPr algn="just"/>
            <a:r>
              <a:rPr lang="ru-RU" sz="1600" dirty="0" err="1" smtClean="0">
                <a:solidFill>
                  <a:srgbClr val="FF0000"/>
                </a:solidFill>
              </a:rPr>
              <a:t>Окз</a:t>
            </a:r>
            <a:r>
              <a:rPr lang="ru-RU" sz="1600" dirty="0" smtClean="0">
                <a:solidFill>
                  <a:srgbClr val="FF0000"/>
                </a:solidFill>
              </a:rPr>
              <a:t>=366</a:t>
            </a:r>
            <a:r>
              <a:rPr lang="ru-RU" sz="1600" dirty="0">
                <a:solidFill>
                  <a:srgbClr val="FF0000"/>
                </a:solidFill>
              </a:rPr>
              <a:t>/(2101/(472/2+434/2))=79 </a:t>
            </a:r>
            <a:r>
              <a:rPr lang="ru-RU" sz="1600" dirty="0" smtClean="0">
                <a:solidFill>
                  <a:srgbClr val="FF0000"/>
                </a:solidFill>
              </a:rPr>
              <a:t>       Цок=40+66-79=27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28" y="2420888"/>
            <a:ext cx="4752528" cy="205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17178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827584" y="1340768"/>
            <a:ext cx="7920880" cy="50783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53. 80% акций завода по производству цемента (без премий) было приобретено в начале 2017 г. за 2,6 млрд руб. Посчитайте среднюю цену реализации 1 т цемента заводом по итогам 2016 г., при условии что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- чистый долг завода составляет 3 млрд руб</a:t>
            </a:r>
            <a:r>
              <a:rPr lang="ru-RU" dirty="0" smtClean="0"/>
              <a:t>.;</a:t>
            </a:r>
          </a:p>
          <a:p>
            <a:r>
              <a:rPr lang="ru-RU" dirty="0" smtClean="0"/>
              <a:t> </a:t>
            </a:r>
            <a:r>
              <a:rPr lang="ru-RU" dirty="0"/>
              <a:t>- сделка была осуществлена с мультипликатором EV/Выручка равным 2,5 (считается постоянным для отрасли в 2015-2016 </a:t>
            </a:r>
            <a:r>
              <a:rPr lang="ru-RU" dirty="0" err="1"/>
              <a:t>гг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- объемы реализации в отчетном году снизились на 20% относительно эталонного 2015 г., когда завод впервые в истории продал 1,25 млн тонн </a:t>
            </a:r>
            <a:r>
              <a:rPr lang="ru-RU" dirty="0" smtClean="0"/>
              <a:t>цемента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1) 2 500 руб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2) 1 300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3) 2 240 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4) 2 000 руб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rgbClr val="FF0000"/>
                </a:solidFill>
              </a:rPr>
              <a:t>Ц=((2.6/0.8+3)/2.5)*1000/(1.25*(1-0.2))=2 500 руб. </a:t>
            </a:r>
          </a:p>
        </p:txBody>
      </p:sp>
    </p:spTree>
    <p:extLst>
      <p:ext uri="{BB962C8B-B14F-4D97-AF65-F5344CB8AC3E}">
        <p14:creationId xmlns:p14="http://schemas.microsoft.com/office/powerpoint/2010/main" val="375015159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1551275"/>
            <a:ext cx="8136904" cy="44627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54. Выручка Компании в течение следующих 5 лет растет с 100 до 180 (см. таблицу). Во сколько можно оценить стоимость Бренда Компании с помощью метода освобождения от роялти (</a:t>
            </a:r>
            <a:r>
              <a:rPr lang="ru-RU" dirty="0" err="1"/>
              <a:t>relief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royalty</a:t>
            </a:r>
            <a:r>
              <a:rPr lang="ru-RU" dirty="0"/>
              <a:t>), если размер роялти принят на уровне 10%, срок жизни Бренда </a:t>
            </a:r>
            <a:r>
              <a:rPr lang="ru-RU" dirty="0" smtClean="0"/>
              <a:t>составляет </a:t>
            </a:r>
            <a:r>
              <a:rPr lang="ru-RU" dirty="0"/>
              <a:t>4 года, ставка </a:t>
            </a:r>
            <a:r>
              <a:rPr lang="ru-RU" dirty="0" smtClean="0"/>
              <a:t>дисконтирования </a:t>
            </a:r>
            <a:r>
              <a:rPr lang="ru-RU" dirty="0"/>
              <a:t>15</a:t>
            </a:r>
            <a:r>
              <a:rPr lang="ru-RU" dirty="0" smtClean="0"/>
              <a:t>%.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</a:t>
            </a:r>
            <a:r>
              <a:rPr lang="ru-RU" dirty="0" smtClean="0"/>
              <a:t>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1) </a:t>
            </a:r>
            <a:r>
              <a:rPr lang="ru-RU" dirty="0" smtClean="0">
                <a:solidFill>
                  <a:srgbClr val="FF0000"/>
                </a:solidFill>
              </a:rPr>
              <a:t>39</a:t>
            </a:r>
          </a:p>
          <a:p>
            <a:r>
              <a:rPr lang="ru-RU" dirty="0" smtClean="0"/>
              <a:t> </a:t>
            </a:r>
            <a:r>
              <a:rPr lang="ru-RU" dirty="0"/>
              <a:t>2) </a:t>
            </a:r>
            <a:r>
              <a:rPr lang="ru-RU" dirty="0" smtClean="0"/>
              <a:t>48</a:t>
            </a:r>
          </a:p>
          <a:p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smtClean="0"/>
              <a:t>50</a:t>
            </a:r>
          </a:p>
          <a:p>
            <a:r>
              <a:rPr lang="ru-RU" dirty="0" smtClean="0"/>
              <a:t> </a:t>
            </a:r>
            <a:r>
              <a:rPr lang="ru-RU" dirty="0"/>
              <a:t>4) </a:t>
            </a:r>
            <a:r>
              <a:rPr lang="ru-RU" dirty="0" smtClean="0"/>
              <a:t>55</a:t>
            </a:r>
          </a:p>
          <a:p>
            <a:endParaRPr lang="ru-RU" dirty="0" smtClean="0"/>
          </a:p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Данный результат получен при дисконтировании на середину периода (38.74). Размер роялти в 5-ом году равен 0.</a:t>
            </a:r>
          </a:p>
        </p:txBody>
      </p:sp>
      <p:pic>
        <p:nvPicPr>
          <p:cNvPr id="5" name="Рисунок 4"/>
          <p:cNvPicPr/>
          <p:nvPr/>
        </p:nvPicPr>
        <p:blipFill rotWithShape="1">
          <a:blip r:embed="rId4"/>
          <a:srcRect l="35438" t="53450" r="37702" b="39072"/>
          <a:stretch/>
        </p:blipFill>
        <p:spPr bwMode="auto">
          <a:xfrm>
            <a:off x="2123728" y="3170073"/>
            <a:ext cx="4549874" cy="6125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08228673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3785"/>
            <a:ext cx="1440160" cy="105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67544" y="1321716"/>
            <a:ext cx="82804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4400" b="1" dirty="0">
                <a:solidFill>
                  <a:srgbClr val="0C4A82"/>
                </a:solidFill>
                <a:latin typeface="Cambria" pitchFamily="18" charset="0"/>
              </a:rPr>
              <a:t>Спасибо за внимание!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187624" y="2420888"/>
            <a:ext cx="7416824" cy="18312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altLang="ru-RU" sz="1600" b="1" dirty="0">
                <a:solidFill>
                  <a:srgbClr val="0C4A82"/>
                </a:solidFill>
                <a:latin typeface="Cambria" pitchFamily="18" charset="0"/>
              </a:rPr>
              <a:t>Контактная информация:</a:t>
            </a:r>
          </a:p>
          <a:p>
            <a:pPr algn="just"/>
            <a:endParaRPr lang="ru-RU" altLang="ru-RU" sz="1200" u="sng" dirty="0">
              <a:solidFill>
                <a:srgbClr val="0C4A82"/>
              </a:solidFill>
              <a:latin typeface="Cambria" pitchFamily="18" charset="0"/>
            </a:endParaRPr>
          </a:p>
          <a:p>
            <a:pPr algn="just"/>
            <a:r>
              <a:rPr lang="en-US" altLang="ru-RU" sz="1600" dirty="0">
                <a:solidFill>
                  <a:srgbClr val="0C4A82"/>
                </a:solidFill>
                <a:latin typeface="Cambria" pitchFamily="18" charset="0"/>
              </a:rPr>
              <a:t>E-mail: info@</a:t>
            </a:r>
            <a:r>
              <a:rPr lang="ru-RU" altLang="ru-RU" sz="1600" dirty="0" err="1">
                <a:solidFill>
                  <a:srgbClr val="0C4A82"/>
                </a:solidFill>
                <a:latin typeface="Cambria" pitchFamily="18" charset="0"/>
              </a:rPr>
              <a:t>сро-юсо.рф</a:t>
            </a:r>
            <a:r>
              <a:rPr lang="ru-RU" altLang="ru-RU" sz="1600" dirty="0">
                <a:solidFill>
                  <a:srgbClr val="0C4A82"/>
                </a:solidFill>
                <a:latin typeface="Cambria" pitchFamily="18" charset="0"/>
              </a:rPr>
              <a:t>, </a:t>
            </a:r>
            <a:r>
              <a:rPr lang="en-US" altLang="ru-RU" sz="1600" dirty="0">
                <a:solidFill>
                  <a:srgbClr val="0C4A82"/>
                </a:solidFill>
                <a:latin typeface="Cambria" pitchFamily="18" charset="0"/>
              </a:rPr>
              <a:t>sro-so@bk.ru</a:t>
            </a:r>
          </a:p>
          <a:p>
            <a:pPr algn="just"/>
            <a:endParaRPr lang="en-US" altLang="ru-RU" sz="1600" dirty="0">
              <a:solidFill>
                <a:srgbClr val="0C4A82"/>
              </a:solidFill>
              <a:latin typeface="Cambria" pitchFamily="18" charset="0"/>
            </a:endParaRPr>
          </a:p>
          <a:p>
            <a:pPr algn="just"/>
            <a:r>
              <a:rPr lang="ru-RU" altLang="ru-RU" sz="1600" dirty="0">
                <a:solidFill>
                  <a:srgbClr val="0C4A82"/>
                </a:solidFill>
                <a:latin typeface="Cambria" pitchFamily="18" charset="0"/>
              </a:rPr>
              <a:t>раб. тел.: 8(3852) </a:t>
            </a:r>
            <a:r>
              <a:rPr lang="ru-RU" altLang="ru-RU" sz="1600" dirty="0" smtClean="0">
                <a:solidFill>
                  <a:srgbClr val="0C4A82"/>
                </a:solidFill>
                <a:latin typeface="Cambria" pitchFamily="18" charset="0"/>
              </a:rPr>
              <a:t>27-16-17, 8-913-097-70-07</a:t>
            </a:r>
            <a:endParaRPr lang="ru-RU" altLang="ru-RU" sz="1600" dirty="0">
              <a:solidFill>
                <a:srgbClr val="0C4A82"/>
              </a:solidFill>
              <a:latin typeface="Cambria" pitchFamily="18" charset="0"/>
            </a:endParaRPr>
          </a:p>
          <a:p>
            <a:pPr algn="just"/>
            <a:endParaRPr lang="ru-RU" altLang="ru-RU" sz="1600" dirty="0" smtClean="0">
              <a:solidFill>
                <a:srgbClr val="0C4A82"/>
              </a:solidFill>
              <a:latin typeface="Cambria" pitchFamily="18" charset="0"/>
            </a:endParaRPr>
          </a:p>
          <a:p>
            <a:pPr algn="just"/>
            <a:endParaRPr lang="ru-RU" altLang="ru-RU" sz="1600" dirty="0" smtClean="0">
              <a:latin typeface="Cambria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1897435" y="4869160"/>
            <a:ext cx="554461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dirty="0" smtClean="0">
                <a:solidFill>
                  <a:srgbClr val="0C4A82"/>
                </a:solidFill>
                <a:latin typeface="Cambria" pitchFamily="18" charset="0"/>
              </a:rPr>
              <a:t>За </a:t>
            </a:r>
            <a:r>
              <a:rPr lang="ru-RU" altLang="ru-RU" sz="1600" dirty="0">
                <a:solidFill>
                  <a:srgbClr val="0C4A82"/>
                </a:solidFill>
                <a:latin typeface="Cambria" pitchFamily="18" charset="0"/>
              </a:rPr>
              <a:t>более подробной информацией приглашаем посетить</a:t>
            </a:r>
            <a:r>
              <a:rPr lang="en-US" altLang="ru-RU" sz="1600" dirty="0">
                <a:solidFill>
                  <a:srgbClr val="0C4A82"/>
                </a:solidFill>
                <a:latin typeface="Cambria" pitchFamily="18" charset="0"/>
              </a:rPr>
              <a:t> </a:t>
            </a:r>
            <a:endParaRPr lang="ru-RU" altLang="ru-RU" sz="1600" dirty="0" smtClean="0">
              <a:solidFill>
                <a:srgbClr val="0C4A82"/>
              </a:solidFill>
              <a:latin typeface="Cambria" pitchFamily="18" charset="0"/>
            </a:endParaRPr>
          </a:p>
          <a:p>
            <a:pPr algn="ctr"/>
            <a:r>
              <a:rPr lang="ru-RU" altLang="ru-RU" sz="1600" dirty="0" smtClean="0">
                <a:solidFill>
                  <a:srgbClr val="0C4A82"/>
                </a:solidFill>
                <a:latin typeface="Cambria" pitchFamily="18" charset="0"/>
              </a:rPr>
              <a:t>интернет-сайт </a:t>
            </a:r>
            <a:r>
              <a:rPr lang="en-US" altLang="ru-RU" sz="1600" b="1" u="sng" dirty="0">
                <a:solidFill>
                  <a:srgbClr val="0C4A82"/>
                </a:solidFill>
                <a:latin typeface="Cambria" pitchFamily="18" charset="0"/>
              </a:rPr>
              <a:t>http://</a:t>
            </a:r>
            <a:r>
              <a:rPr lang="ru-RU" altLang="ru-RU" sz="1600" b="1" u="sng" dirty="0" err="1">
                <a:solidFill>
                  <a:srgbClr val="0C4A82"/>
                </a:solidFill>
                <a:latin typeface="Cambria" pitchFamily="18" charset="0"/>
              </a:rPr>
              <a:t>сро-юсо.рф</a:t>
            </a:r>
            <a:endParaRPr lang="ru-RU" altLang="ru-RU" sz="1600" b="1" u="sng" dirty="0">
              <a:solidFill>
                <a:srgbClr val="0C4A82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1412776"/>
            <a:ext cx="7704856" cy="48013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5. (ст. 14 ФЗ №135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Оценщик </a:t>
            </a:r>
            <a:r>
              <a:rPr lang="ru-RU" dirty="0"/>
              <a:t>имеет право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I. Применять самостоятельно методы проведения оценки объекта оценки в соответствии со стандартами </a:t>
            </a:r>
            <a:r>
              <a:rPr lang="ru-RU" dirty="0" smtClean="0"/>
              <a:t>оценки</a:t>
            </a:r>
          </a:p>
          <a:p>
            <a:r>
              <a:rPr lang="ru-RU" dirty="0" smtClean="0"/>
              <a:t> </a:t>
            </a:r>
            <a:r>
              <a:rPr lang="ru-RU" dirty="0"/>
              <a:t>II. Требовать денежного вознаграждения за проведение оценки объекта оценки в зависимости от определенной </a:t>
            </a:r>
            <a:r>
              <a:rPr lang="ru-RU" dirty="0" smtClean="0"/>
              <a:t>стоимости</a:t>
            </a:r>
          </a:p>
          <a:p>
            <a:r>
              <a:rPr lang="ru-RU" dirty="0" smtClean="0"/>
              <a:t> </a:t>
            </a:r>
            <a:r>
              <a:rPr lang="ru-RU" dirty="0"/>
              <a:t>III. Отказаться от проведения оценки объекта оценки в случаях, если заказчик не обеспечил привлечение необходимых для проведения оценки </a:t>
            </a:r>
            <a:r>
              <a:rPr lang="ru-RU" dirty="0" smtClean="0"/>
              <a:t>специалистов</a:t>
            </a:r>
          </a:p>
          <a:p>
            <a:r>
              <a:rPr lang="ru-RU" dirty="0" smtClean="0"/>
              <a:t> </a:t>
            </a:r>
            <a:r>
              <a:rPr lang="ru-RU" dirty="0"/>
              <a:t>IV. Получать разъяснения и дополнительные сведения, необходимые для осуществления данной оценки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I</a:t>
            </a:r>
            <a:r>
              <a:rPr lang="ru-RU" dirty="0"/>
              <a:t>, II </a:t>
            </a:r>
          </a:p>
          <a:p>
            <a:r>
              <a:rPr lang="ru-RU" dirty="0" smtClean="0"/>
              <a:t>2</a:t>
            </a:r>
            <a:r>
              <a:rPr lang="ru-RU" dirty="0"/>
              <a:t>) I, III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II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>
                <a:solidFill>
                  <a:srgbClr val="FF0000"/>
                </a:solidFill>
              </a:rPr>
              <a:t>) I, IV </a:t>
            </a:r>
          </a:p>
        </p:txBody>
      </p:sp>
    </p:spTree>
    <p:extLst>
      <p:ext uri="{BB962C8B-B14F-4D97-AF65-F5344CB8AC3E}">
        <p14:creationId xmlns:p14="http://schemas.microsoft.com/office/powerpoint/2010/main" val="2222218538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1772816"/>
            <a:ext cx="6696744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6. (ст. 5 ФЗ №135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К </a:t>
            </a:r>
            <a:r>
              <a:rPr lang="ru-RU" dirty="0"/>
              <a:t>объектам оценки относятся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I. Права требования, обязательства (долги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II. Работы, услуги, </a:t>
            </a:r>
            <a:r>
              <a:rPr lang="ru-RU" dirty="0" smtClean="0"/>
              <a:t>информация</a:t>
            </a:r>
          </a:p>
          <a:p>
            <a:r>
              <a:rPr lang="ru-RU" dirty="0" smtClean="0"/>
              <a:t> </a:t>
            </a:r>
            <a:r>
              <a:rPr lang="ru-RU" dirty="0"/>
              <a:t>III. Рыночная арендная </a:t>
            </a:r>
            <a:r>
              <a:rPr lang="ru-RU" dirty="0" smtClean="0"/>
              <a:t>плата</a:t>
            </a:r>
          </a:p>
          <a:p>
            <a:r>
              <a:rPr lang="ru-RU" dirty="0" smtClean="0"/>
              <a:t> </a:t>
            </a:r>
            <a:r>
              <a:rPr lang="ru-RU" dirty="0"/>
              <a:t>IV. Вещи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I</a:t>
            </a:r>
            <a:r>
              <a:rPr lang="ru-RU" dirty="0"/>
              <a:t>, II, III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, II, IV 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ru-RU" dirty="0" smtClean="0"/>
              <a:t>II</a:t>
            </a:r>
            <a:r>
              <a:rPr lang="ru-RU" dirty="0"/>
              <a:t>, IV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всё </a:t>
            </a:r>
            <a:r>
              <a:rPr lang="ru-RU" dirty="0"/>
              <a:t>перечисленное</a:t>
            </a:r>
          </a:p>
        </p:txBody>
      </p:sp>
    </p:spTree>
    <p:extLst>
      <p:ext uri="{BB962C8B-B14F-4D97-AF65-F5344CB8AC3E}">
        <p14:creationId xmlns:p14="http://schemas.microsoft.com/office/powerpoint/2010/main" val="314254240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1628800"/>
            <a:ext cx="7482283" cy="42473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7. (</a:t>
            </a:r>
            <a:r>
              <a:rPr lang="ru-RU" dirty="0" err="1"/>
              <a:t>пп</a:t>
            </a:r>
            <a:r>
              <a:rPr lang="ru-RU" dirty="0"/>
              <a:t>. 6 ФСО №12)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соответствии с федеральным стандартом оценки к факторам, оказывающим влияние на величину ликвидационной стоимости, относятся: </a:t>
            </a:r>
            <a:endParaRPr lang="ru-RU" dirty="0" smtClean="0"/>
          </a:p>
          <a:p>
            <a:pPr marL="400050" indent="-400050">
              <a:buAutoNum type="romanUcPeriod"/>
            </a:pPr>
            <a:r>
              <a:rPr lang="ru-RU" dirty="0" smtClean="0"/>
              <a:t>условия </a:t>
            </a:r>
            <a:r>
              <a:rPr lang="ru-RU" dirty="0"/>
              <a:t>сделки с объектом оценки </a:t>
            </a:r>
            <a:endParaRPr lang="ru-RU" dirty="0" smtClean="0"/>
          </a:p>
          <a:p>
            <a:r>
              <a:rPr lang="ru-RU" dirty="0" smtClean="0"/>
              <a:t>II</a:t>
            </a:r>
            <a:r>
              <a:rPr lang="ru-RU" dirty="0"/>
              <a:t>. срок экспозиции объекта оценки </a:t>
            </a:r>
            <a:endParaRPr lang="ru-RU" dirty="0" smtClean="0"/>
          </a:p>
          <a:p>
            <a:r>
              <a:rPr lang="ru-RU" dirty="0" smtClean="0"/>
              <a:t>III</a:t>
            </a:r>
            <a:r>
              <a:rPr lang="ru-RU" dirty="0"/>
              <a:t>. продолжительность срока рыночной экспозиции объектов-аналогов </a:t>
            </a:r>
            <a:endParaRPr lang="ru-RU" dirty="0" smtClean="0"/>
          </a:p>
          <a:p>
            <a:r>
              <a:rPr lang="ru-RU" dirty="0" smtClean="0"/>
              <a:t>IV</a:t>
            </a:r>
            <a:r>
              <a:rPr lang="ru-RU" dirty="0"/>
              <a:t>. вынужденный характер реализации объекта </a:t>
            </a:r>
            <a:r>
              <a:rPr lang="ru-RU" dirty="0" smtClean="0"/>
              <a:t>оценки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Варианты 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I</a:t>
            </a:r>
            <a:r>
              <a:rPr lang="ru-RU" dirty="0"/>
              <a:t>, II, IV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II, </a:t>
            </a:r>
            <a:r>
              <a:rPr lang="ru-RU" dirty="0">
                <a:solidFill>
                  <a:srgbClr val="FF0000"/>
                </a:solidFill>
              </a:rPr>
              <a:t>III, IV 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ru-RU" dirty="0" smtClean="0"/>
              <a:t>II</a:t>
            </a:r>
            <a:r>
              <a:rPr lang="ru-RU" dirty="0"/>
              <a:t>, IV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всё </a:t>
            </a:r>
            <a:r>
              <a:rPr lang="ru-RU" dirty="0"/>
              <a:t>перечисленное</a:t>
            </a:r>
          </a:p>
        </p:txBody>
      </p:sp>
    </p:spTree>
    <p:extLst>
      <p:ext uri="{BB962C8B-B14F-4D97-AF65-F5344CB8AC3E}">
        <p14:creationId xmlns:p14="http://schemas.microsoft.com/office/powerpoint/2010/main" val="1845310345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499992" y="628503"/>
            <a:ext cx="3428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0C4A82"/>
                </a:solidFill>
                <a:latin typeface="Cambria" pitchFamily="18" charset="0"/>
              </a:rPr>
              <a:t>Теоретическая часть</a:t>
            </a:r>
            <a:endParaRPr lang="ru-RU" dirty="0"/>
          </a:p>
        </p:txBody>
      </p:sp>
      <p:pic>
        <p:nvPicPr>
          <p:cNvPr id="7" name="Рисунок 6" descr="D:\Рабочий стол\Протоколы, акты\ЮСО ЛОГОТИП КОРЕЛ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661"/>
            <a:ext cx="1296144" cy="9630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43608" y="1916832"/>
            <a:ext cx="7056784" cy="36933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Вопрос 8. (</a:t>
            </a:r>
            <a:r>
              <a:rPr lang="ru-RU" dirty="0" err="1"/>
              <a:t>пп</a:t>
            </a:r>
            <a:r>
              <a:rPr lang="ru-RU" dirty="0"/>
              <a:t>. 8 ФСО №1) </a:t>
            </a:r>
            <a:endParaRPr lang="ru-RU" dirty="0" smtClean="0"/>
          </a:p>
          <a:p>
            <a:r>
              <a:rPr lang="ru-RU" dirty="0" smtClean="0"/>
              <a:t>Дата</a:t>
            </a:r>
            <a:r>
              <a:rPr lang="ru-RU" dirty="0"/>
              <a:t>, по состоянию на которую определена стоимость объекта оценки это: </a:t>
            </a:r>
            <a:endParaRPr lang="ru-RU" dirty="0" smtClean="0"/>
          </a:p>
          <a:p>
            <a:pPr marL="400050" indent="-400050">
              <a:buAutoNum type="romanUcPeriod"/>
            </a:pPr>
            <a:r>
              <a:rPr lang="ru-RU" dirty="0" smtClean="0"/>
              <a:t>Дата </a:t>
            </a:r>
            <a:r>
              <a:rPr lang="ru-RU" dirty="0"/>
              <a:t>определения стоимости объекта оценки </a:t>
            </a:r>
            <a:endParaRPr lang="ru-RU" dirty="0" smtClean="0"/>
          </a:p>
          <a:p>
            <a:pPr marL="400050" indent="-400050">
              <a:buAutoNum type="romanUcPeriod"/>
            </a:pPr>
            <a:r>
              <a:rPr lang="ru-RU" dirty="0" smtClean="0"/>
              <a:t>Дата </a:t>
            </a:r>
            <a:r>
              <a:rPr lang="ru-RU" dirty="0"/>
              <a:t>проведения </a:t>
            </a:r>
            <a:r>
              <a:rPr lang="ru-RU" dirty="0" smtClean="0"/>
              <a:t>оценки</a:t>
            </a:r>
          </a:p>
          <a:p>
            <a:pPr marL="400050" indent="-400050">
              <a:buAutoNum type="romanUcPeriod"/>
            </a:pPr>
            <a:r>
              <a:rPr lang="ru-RU" dirty="0" smtClean="0"/>
              <a:t>Дата </a:t>
            </a:r>
            <a:r>
              <a:rPr lang="ru-RU" dirty="0"/>
              <a:t>оценки </a:t>
            </a:r>
            <a:endParaRPr lang="ru-RU" dirty="0" smtClean="0"/>
          </a:p>
          <a:p>
            <a:pPr marL="400050" indent="-400050">
              <a:buAutoNum type="romanUcPeriod"/>
            </a:pPr>
            <a:r>
              <a:rPr lang="ru-RU" dirty="0" smtClean="0"/>
              <a:t>Дата </a:t>
            </a:r>
            <a:r>
              <a:rPr lang="ru-RU" dirty="0"/>
              <a:t>оценки стоимости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Варианты </a:t>
            </a:r>
            <a:r>
              <a:rPr lang="ru-RU" dirty="0"/>
              <a:t>ответов: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I</a:t>
            </a:r>
            <a:r>
              <a:rPr lang="ru-RU" dirty="0"/>
              <a:t>, </a:t>
            </a:r>
            <a:r>
              <a:rPr lang="ru-RU" dirty="0" smtClean="0"/>
              <a:t>II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I</a:t>
            </a:r>
            <a:r>
              <a:rPr lang="ru-RU" dirty="0">
                <a:solidFill>
                  <a:srgbClr val="FF0000"/>
                </a:solidFill>
              </a:rPr>
              <a:t>, II, III </a:t>
            </a:r>
            <a:endParaRPr lang="ru-RU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ru-RU" dirty="0" smtClean="0"/>
              <a:t>II</a:t>
            </a:r>
            <a:r>
              <a:rPr lang="ru-RU" dirty="0"/>
              <a:t>, III </a:t>
            </a: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всё </a:t>
            </a:r>
            <a:r>
              <a:rPr lang="ru-RU" dirty="0"/>
              <a:t>перечисленное </a:t>
            </a:r>
          </a:p>
        </p:txBody>
      </p:sp>
    </p:spTree>
    <p:extLst>
      <p:ext uri="{BB962C8B-B14F-4D97-AF65-F5344CB8AC3E}">
        <p14:creationId xmlns:p14="http://schemas.microsoft.com/office/powerpoint/2010/main" val="3276955959"/>
      </p:ext>
    </p:extLst>
  </p:cSld>
  <p:clrMapOvr>
    <a:masterClrMapping/>
  </p:clrMapOvr>
  <p:transition spd="slow" advTm="9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Другая 2">
      <a:dk1>
        <a:sysClr val="windowText" lastClr="000000"/>
      </a:dk1>
      <a:lt1>
        <a:sysClr val="window" lastClr="FFFFFF"/>
      </a:lt1>
      <a:dk2>
        <a:srgbClr val="002060"/>
      </a:dk2>
      <a:lt2>
        <a:srgbClr val="FFE1FF"/>
      </a:lt2>
      <a:accent1>
        <a:srgbClr val="F2F2F2"/>
      </a:accent1>
      <a:accent2>
        <a:srgbClr val="FFE1F9"/>
      </a:accent2>
      <a:accent3>
        <a:srgbClr val="FFE1F9"/>
      </a:accent3>
      <a:accent4>
        <a:srgbClr val="7030A0"/>
      </a:accent4>
      <a:accent5>
        <a:srgbClr val="F7CDFF"/>
      </a:accent5>
      <a:accent6>
        <a:srgbClr val="FFFFFF"/>
      </a:accent6>
      <a:hlink>
        <a:srgbClr val="FFFFFF"/>
      </a:hlink>
      <a:folHlink>
        <a:srgbClr val="FFFFF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3940</TotalTime>
  <Words>4841</Words>
  <Application>Microsoft Office PowerPoint</Application>
  <PresentationFormat>Экран (4:3)</PresentationFormat>
  <Paragraphs>618</Paragraphs>
  <Slides>56</Slides>
  <Notes>56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56</vt:i4>
      </vt:variant>
    </vt:vector>
  </HeadingPairs>
  <TitlesOfParts>
    <vt:vector size="66" baseType="lpstr">
      <vt:lpstr>Arial</vt:lpstr>
      <vt:lpstr>Calibri</vt:lpstr>
      <vt:lpstr>Calibri Light</vt:lpstr>
      <vt:lpstr>Cambria</vt:lpstr>
      <vt:lpstr>Century Gothic</vt:lpstr>
      <vt:lpstr>Times New Roman</vt:lpstr>
      <vt:lpstr>Wingdings 2</vt:lpstr>
      <vt:lpstr>Wingdings 3</vt:lpstr>
      <vt:lpstr>HDOfficeLightV0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smao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LKolyada</dc:creator>
  <cp:lastModifiedBy>RCOE</cp:lastModifiedBy>
  <cp:revision>421</cp:revision>
  <dcterms:created xsi:type="dcterms:W3CDTF">2011-02-08T07:04:38Z</dcterms:created>
  <dcterms:modified xsi:type="dcterms:W3CDTF">2017-07-20T04:43:41Z</dcterms:modified>
</cp:coreProperties>
</file>